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F06722-3C09-44AE-A21E-A9C818DB769E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619CFD3-5660-43AE-9B8A-28BEB836CE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media.pearsoncmg.com/bc/bc_campbell_concepts_5/media/assets/interactivemedia/activityshared/ActivityLoader.html?c6e&amp;13&amp;03&amp;8F%20Origins%20of%20Genetic%20Variatio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../../../../Program%20Files/TurningPoint/2003/Question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edia.pearsoncmg.com/bc/bc_campbell_concepts_5/media/assets/interactivemedia/activityshared/ActivityLoader.html?c6e&amp;12&amp;01&amp;8D%20Asexual%20and%20Sexual%20Life%20Cycl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media.pearsoncmg.com/bc/bc_campbell_concepts_5/media/assets/interactivemedia/activityshared/ActivityLoader.html?crmt4e&amp;08&amp;06&amp;8E%20Meiosis%20Anim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Reproduction Part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Meisosis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604838"/>
          </a:xfrm>
        </p:spPr>
        <p:txBody>
          <a:bodyPr/>
          <a:lstStyle/>
          <a:p>
            <a:pPr lvl="1" eaLnBrk="1" hangingPunct="1"/>
            <a:r>
              <a:rPr lang="en-US" smtClean="0"/>
              <a:t>The stages of meiosis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1196975"/>
            <a:ext cx="8934450" cy="4573588"/>
            <a:chOff x="96" y="754"/>
            <a:chExt cx="5628" cy="2881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96" y="754"/>
              <a:ext cx="5628" cy="2519"/>
              <a:chOff x="96" y="754"/>
              <a:chExt cx="5628" cy="2519"/>
            </a:xfrm>
          </p:grpSpPr>
          <p:pic>
            <p:nvPicPr>
              <p:cNvPr id="61479" name="Picture 6" descr="08_14aStagesOfMeiosis_U.jpg                                    0050B34F203                            BE6099DA: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6" y="754"/>
                <a:ext cx="5628" cy="2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480" name="Line 7"/>
              <p:cNvSpPr>
                <a:spLocks noChangeShapeType="1"/>
              </p:cNvSpPr>
              <p:nvPr/>
            </p:nvSpPr>
            <p:spPr bwMode="auto">
              <a:xfrm>
                <a:off x="1932" y="1723"/>
                <a:ext cx="246" cy="68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81" name="Line 8"/>
              <p:cNvSpPr>
                <a:spLocks noChangeShapeType="1"/>
              </p:cNvSpPr>
              <p:nvPr/>
            </p:nvSpPr>
            <p:spPr bwMode="auto">
              <a:xfrm>
                <a:off x="1932" y="1737"/>
                <a:ext cx="83" cy="50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1446" name="Text Box 9"/>
            <p:cNvSpPr txBox="1">
              <a:spLocks noChangeArrowheads="1"/>
            </p:cNvSpPr>
            <p:nvPr/>
          </p:nvSpPr>
          <p:spPr bwMode="auto">
            <a:xfrm>
              <a:off x="2726" y="937"/>
              <a:ext cx="2468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200">
                  <a:solidFill>
                    <a:schemeClr val="bg1"/>
                  </a:solidFill>
                </a:rPr>
                <a:t>MEIOSIS I: Homologous chromosomes separate</a:t>
              </a:r>
            </a:p>
          </p:txBody>
        </p:sp>
        <p:sp>
          <p:nvSpPr>
            <p:cNvPr id="61447" name="Text Box 10"/>
            <p:cNvSpPr txBox="1">
              <a:spLocks noChangeArrowheads="1"/>
            </p:cNvSpPr>
            <p:nvPr/>
          </p:nvSpPr>
          <p:spPr bwMode="auto">
            <a:xfrm>
              <a:off x="198" y="1257"/>
              <a:ext cx="5324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200">
                  <a:solidFill>
                    <a:schemeClr val="bg1"/>
                  </a:solidFill>
                </a:rPr>
                <a:t>       INTERPHASE                       PROPHASE I                      METAPHASE I                      ANAPHASE I</a:t>
              </a:r>
            </a:p>
          </p:txBody>
        </p:sp>
        <p:sp>
          <p:nvSpPr>
            <p:cNvPr id="61448" name="Text Box 11"/>
            <p:cNvSpPr txBox="1">
              <a:spLocks noChangeArrowheads="1"/>
            </p:cNvSpPr>
            <p:nvPr/>
          </p:nvSpPr>
          <p:spPr bwMode="auto">
            <a:xfrm>
              <a:off x="168" y="1479"/>
              <a:ext cx="946" cy="4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300" b="0"/>
                <a:t>Centrosomes (with centriole pairs)</a:t>
              </a:r>
            </a:p>
          </p:txBody>
        </p:sp>
        <p:sp>
          <p:nvSpPr>
            <p:cNvPr id="61449" name="Text Box 12"/>
            <p:cNvSpPr txBox="1">
              <a:spLocks noChangeArrowheads="1"/>
            </p:cNvSpPr>
            <p:nvPr/>
          </p:nvSpPr>
          <p:spPr bwMode="auto">
            <a:xfrm>
              <a:off x="1440" y="1572"/>
              <a:ext cx="1178" cy="18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300" b="0"/>
                <a:t>Sites of crossing over</a:t>
              </a:r>
            </a:p>
          </p:txBody>
        </p:sp>
        <p:sp>
          <p:nvSpPr>
            <p:cNvPr id="61450" name="Rectangle 13"/>
            <p:cNvSpPr>
              <a:spLocks noChangeArrowheads="1"/>
            </p:cNvSpPr>
            <p:nvPr/>
          </p:nvSpPr>
          <p:spPr bwMode="auto">
            <a:xfrm>
              <a:off x="2275" y="1772"/>
              <a:ext cx="463" cy="18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300" b="0"/>
                <a:t>Spindle</a:t>
              </a:r>
            </a:p>
          </p:txBody>
        </p:sp>
        <p:sp>
          <p:nvSpPr>
            <p:cNvPr id="61451" name="Rectangle 14"/>
            <p:cNvSpPr>
              <a:spLocks noChangeArrowheads="1"/>
            </p:cNvSpPr>
            <p:nvPr/>
          </p:nvSpPr>
          <p:spPr bwMode="auto">
            <a:xfrm>
              <a:off x="2801" y="1464"/>
              <a:ext cx="707" cy="43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300" b="0"/>
                <a:t>Microtubules</a:t>
              </a:r>
              <a:br>
                <a:rPr lang="en-US" sz="1300" b="0"/>
              </a:br>
              <a:r>
                <a:rPr lang="en-US" sz="1300" b="0"/>
                <a:t>attached to </a:t>
              </a:r>
              <a:br>
                <a:rPr lang="en-US" sz="1300" b="0"/>
              </a:br>
              <a:r>
                <a:rPr lang="en-US" sz="1300" b="0"/>
                <a:t>kinetochore</a:t>
              </a:r>
            </a:p>
          </p:txBody>
        </p:sp>
        <p:sp>
          <p:nvSpPr>
            <p:cNvPr id="61452" name="Rectangle 15"/>
            <p:cNvSpPr>
              <a:spLocks noChangeArrowheads="1"/>
            </p:cNvSpPr>
            <p:nvPr/>
          </p:nvSpPr>
          <p:spPr bwMode="auto">
            <a:xfrm>
              <a:off x="3487" y="1526"/>
              <a:ext cx="632" cy="30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300" b="0"/>
                <a:t>Metaphase</a:t>
              </a:r>
              <a:br>
                <a:rPr lang="en-US" sz="1300" b="0"/>
              </a:br>
              <a:r>
                <a:rPr lang="en-US" sz="1300" b="0"/>
                <a:t>plate</a:t>
              </a:r>
            </a:p>
          </p:txBody>
        </p:sp>
        <p:sp>
          <p:nvSpPr>
            <p:cNvPr id="61453" name="Rectangle 16"/>
            <p:cNvSpPr>
              <a:spLocks noChangeArrowheads="1"/>
            </p:cNvSpPr>
            <p:nvPr/>
          </p:nvSpPr>
          <p:spPr bwMode="auto">
            <a:xfrm>
              <a:off x="4305" y="1462"/>
              <a:ext cx="950" cy="30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300" b="0"/>
                <a:t>Sister chromatids </a:t>
              </a:r>
              <a:br>
                <a:rPr lang="en-US" sz="1300" b="0"/>
              </a:br>
              <a:r>
                <a:rPr lang="en-US" sz="1300" b="0"/>
                <a:t>remain attached</a:t>
              </a:r>
            </a:p>
          </p:txBody>
        </p:sp>
        <p:sp>
          <p:nvSpPr>
            <p:cNvPr id="61454" name="Rectangle 17"/>
            <p:cNvSpPr>
              <a:spLocks noChangeArrowheads="1"/>
            </p:cNvSpPr>
            <p:nvPr/>
          </p:nvSpPr>
          <p:spPr bwMode="auto">
            <a:xfrm>
              <a:off x="220" y="3327"/>
              <a:ext cx="539" cy="30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300" b="0"/>
                <a:t>Nuclear</a:t>
              </a:r>
              <a:br>
                <a:rPr lang="en-US" sz="1300" b="0"/>
              </a:br>
              <a:r>
                <a:rPr lang="en-US" sz="1300" b="0"/>
                <a:t>envelope</a:t>
              </a:r>
            </a:p>
          </p:txBody>
        </p:sp>
        <p:sp>
          <p:nvSpPr>
            <p:cNvPr id="61455" name="Rectangle 18"/>
            <p:cNvSpPr>
              <a:spLocks noChangeArrowheads="1"/>
            </p:cNvSpPr>
            <p:nvPr/>
          </p:nvSpPr>
          <p:spPr bwMode="auto">
            <a:xfrm>
              <a:off x="908" y="3445"/>
              <a:ext cx="597" cy="18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300" b="0"/>
                <a:t>Chromatin</a:t>
              </a:r>
            </a:p>
          </p:txBody>
        </p:sp>
        <p:sp>
          <p:nvSpPr>
            <p:cNvPr id="61456" name="Rectangle 19"/>
            <p:cNvSpPr>
              <a:spLocks noChangeArrowheads="1"/>
            </p:cNvSpPr>
            <p:nvPr/>
          </p:nvSpPr>
          <p:spPr bwMode="auto">
            <a:xfrm>
              <a:off x="1620" y="3295"/>
              <a:ext cx="626" cy="30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300" b="0"/>
                <a:t>Sister</a:t>
              </a:r>
              <a:br>
                <a:rPr lang="en-US" sz="1300" b="0"/>
              </a:br>
              <a:r>
                <a:rPr lang="en-US" sz="1300" b="0"/>
                <a:t>chromatids</a:t>
              </a:r>
            </a:p>
          </p:txBody>
        </p:sp>
        <p:sp>
          <p:nvSpPr>
            <p:cNvPr id="61457" name="Rectangle 20"/>
            <p:cNvSpPr>
              <a:spLocks noChangeArrowheads="1"/>
            </p:cNvSpPr>
            <p:nvPr/>
          </p:nvSpPr>
          <p:spPr bwMode="auto">
            <a:xfrm>
              <a:off x="2448" y="3405"/>
              <a:ext cx="418" cy="18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300" b="0"/>
                <a:t>Tetrad</a:t>
              </a:r>
            </a:p>
          </p:txBody>
        </p:sp>
        <p:sp>
          <p:nvSpPr>
            <p:cNvPr id="61458" name="Rectangle 21"/>
            <p:cNvSpPr>
              <a:spLocks noChangeArrowheads="1"/>
            </p:cNvSpPr>
            <p:nvPr/>
          </p:nvSpPr>
          <p:spPr bwMode="auto">
            <a:xfrm>
              <a:off x="3048" y="3287"/>
              <a:ext cx="939" cy="30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300" b="0"/>
                <a:t>Centromere</a:t>
              </a:r>
              <a:br>
                <a:rPr lang="en-US" sz="1300" b="0"/>
              </a:br>
              <a:r>
                <a:rPr lang="en-US" sz="1300" b="0"/>
                <a:t>(with kinetochore)</a:t>
              </a:r>
            </a:p>
          </p:txBody>
        </p:sp>
        <p:sp>
          <p:nvSpPr>
            <p:cNvPr id="61459" name="Rectangle 22"/>
            <p:cNvSpPr>
              <a:spLocks noChangeArrowheads="1"/>
            </p:cNvSpPr>
            <p:nvPr/>
          </p:nvSpPr>
          <p:spPr bwMode="auto">
            <a:xfrm>
              <a:off x="4160" y="3293"/>
              <a:ext cx="1206" cy="30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300" b="0"/>
                <a:t>Homologous</a:t>
              </a:r>
              <a:br>
                <a:rPr lang="en-US" sz="1300" b="0"/>
              </a:br>
              <a:r>
                <a:rPr lang="en-US" sz="1300" b="0"/>
                <a:t>chromosomes separate</a:t>
              </a:r>
            </a:p>
          </p:txBody>
        </p:sp>
        <p:sp>
          <p:nvSpPr>
            <p:cNvPr id="61460" name="Line 23"/>
            <p:cNvSpPr>
              <a:spLocks noChangeShapeType="1"/>
            </p:cNvSpPr>
            <p:nvPr/>
          </p:nvSpPr>
          <p:spPr bwMode="auto">
            <a:xfrm>
              <a:off x="528" y="1848"/>
              <a:ext cx="188" cy="2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61" name="Line 24"/>
            <p:cNvSpPr>
              <a:spLocks noChangeShapeType="1"/>
            </p:cNvSpPr>
            <p:nvPr/>
          </p:nvSpPr>
          <p:spPr bwMode="auto">
            <a:xfrm>
              <a:off x="520" y="1840"/>
              <a:ext cx="315" cy="25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62" name="Line 25"/>
            <p:cNvSpPr>
              <a:spLocks noChangeShapeType="1"/>
            </p:cNvSpPr>
            <p:nvPr/>
          </p:nvSpPr>
          <p:spPr bwMode="auto">
            <a:xfrm flipH="1">
              <a:off x="437" y="2720"/>
              <a:ext cx="203" cy="6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63" name="Line 26"/>
            <p:cNvSpPr>
              <a:spLocks noChangeShapeType="1"/>
            </p:cNvSpPr>
            <p:nvPr/>
          </p:nvSpPr>
          <p:spPr bwMode="auto">
            <a:xfrm>
              <a:off x="905" y="2708"/>
              <a:ext cx="292" cy="7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1779" y="2664"/>
              <a:ext cx="143" cy="665"/>
              <a:chOff x="1779" y="2664"/>
              <a:chExt cx="143" cy="665"/>
            </a:xfrm>
          </p:grpSpPr>
          <p:sp>
            <p:nvSpPr>
              <p:cNvPr id="61477" name="Line 28"/>
              <p:cNvSpPr>
                <a:spLocks noChangeShapeType="1"/>
              </p:cNvSpPr>
              <p:nvPr/>
            </p:nvSpPr>
            <p:spPr bwMode="auto">
              <a:xfrm flipH="1">
                <a:off x="1785" y="2683"/>
                <a:ext cx="73" cy="61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78" name="Line 29"/>
              <p:cNvSpPr>
                <a:spLocks noChangeShapeType="1"/>
              </p:cNvSpPr>
              <p:nvPr/>
            </p:nvSpPr>
            <p:spPr bwMode="auto">
              <a:xfrm flipH="1">
                <a:off x="1779" y="2664"/>
                <a:ext cx="143" cy="66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1465" name="AutoShape 30"/>
            <p:cNvSpPr>
              <a:spLocks/>
            </p:cNvSpPr>
            <p:nvPr/>
          </p:nvSpPr>
          <p:spPr bwMode="auto">
            <a:xfrm rot="2652142">
              <a:off x="2353" y="2554"/>
              <a:ext cx="105" cy="199"/>
            </a:xfrm>
            <a:prstGeom prst="rightBrace">
              <a:avLst>
                <a:gd name="adj1" fmla="val 15794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61466" name="Line 31"/>
            <p:cNvSpPr>
              <a:spLocks noChangeShapeType="1"/>
            </p:cNvSpPr>
            <p:nvPr/>
          </p:nvSpPr>
          <p:spPr bwMode="auto">
            <a:xfrm>
              <a:off x="2443" y="2689"/>
              <a:ext cx="203" cy="7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67" name="Line 32"/>
            <p:cNvSpPr>
              <a:spLocks noChangeShapeType="1"/>
            </p:cNvSpPr>
            <p:nvPr/>
          </p:nvSpPr>
          <p:spPr bwMode="auto">
            <a:xfrm flipV="1">
              <a:off x="2437" y="1926"/>
              <a:ext cx="80" cy="3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68" name="Line 33"/>
            <p:cNvSpPr>
              <a:spLocks noChangeShapeType="1"/>
            </p:cNvSpPr>
            <p:nvPr/>
          </p:nvSpPr>
          <p:spPr bwMode="auto">
            <a:xfrm>
              <a:off x="3360" y="2505"/>
              <a:ext cx="12" cy="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69" name="Line 34"/>
            <p:cNvSpPr>
              <a:spLocks noChangeShapeType="1"/>
            </p:cNvSpPr>
            <p:nvPr/>
          </p:nvSpPr>
          <p:spPr bwMode="auto">
            <a:xfrm flipH="1" flipV="1">
              <a:off x="3089" y="1895"/>
              <a:ext cx="99" cy="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70" name="Line 35"/>
            <p:cNvSpPr>
              <a:spLocks noChangeShapeType="1"/>
            </p:cNvSpPr>
            <p:nvPr/>
          </p:nvSpPr>
          <p:spPr bwMode="auto">
            <a:xfrm>
              <a:off x="3680" y="1803"/>
              <a:ext cx="246" cy="68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71" name="Line 36"/>
            <p:cNvSpPr>
              <a:spLocks noChangeShapeType="1"/>
            </p:cNvSpPr>
            <p:nvPr/>
          </p:nvSpPr>
          <p:spPr bwMode="auto">
            <a:xfrm flipV="1">
              <a:off x="4554" y="1742"/>
              <a:ext cx="0" cy="4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72" name="Line 37"/>
            <p:cNvSpPr>
              <a:spLocks noChangeShapeType="1"/>
            </p:cNvSpPr>
            <p:nvPr/>
          </p:nvSpPr>
          <p:spPr bwMode="auto">
            <a:xfrm flipH="1">
              <a:off x="4462" y="2209"/>
              <a:ext cx="147" cy="11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73" name="Line 38"/>
            <p:cNvSpPr>
              <a:spLocks noChangeShapeType="1"/>
            </p:cNvSpPr>
            <p:nvPr/>
          </p:nvSpPr>
          <p:spPr bwMode="auto">
            <a:xfrm flipH="1">
              <a:off x="4462" y="2763"/>
              <a:ext cx="147" cy="5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74" name="Line 39"/>
            <p:cNvSpPr>
              <a:spLocks noChangeShapeType="1"/>
            </p:cNvSpPr>
            <p:nvPr/>
          </p:nvSpPr>
          <p:spPr bwMode="auto">
            <a:xfrm flipV="1">
              <a:off x="1472" y="1027"/>
              <a:ext cx="6" cy="1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75" name="Line 40"/>
            <p:cNvSpPr>
              <a:spLocks noChangeShapeType="1"/>
            </p:cNvSpPr>
            <p:nvPr/>
          </p:nvSpPr>
          <p:spPr bwMode="auto">
            <a:xfrm>
              <a:off x="1472" y="1024"/>
              <a:ext cx="12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76" name="Line 41"/>
            <p:cNvSpPr>
              <a:spLocks noChangeShapeType="1"/>
            </p:cNvSpPr>
            <p:nvPr/>
          </p:nvSpPr>
          <p:spPr bwMode="auto">
            <a:xfrm>
              <a:off x="5184" y="1026"/>
              <a:ext cx="3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444" name="Text Box 42"/>
          <p:cNvSpPr txBox="1">
            <a:spLocks noChangeArrowheads="1"/>
          </p:cNvSpPr>
          <p:nvPr/>
        </p:nvSpPr>
        <p:spPr bwMode="auto">
          <a:xfrm>
            <a:off x="288925" y="6218238"/>
            <a:ext cx="1555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8.14 (Part 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0" y="1414463"/>
            <a:ext cx="9021763" cy="4352925"/>
            <a:chOff x="0" y="627"/>
            <a:chExt cx="5683" cy="2742"/>
          </a:xfrm>
        </p:grpSpPr>
        <p:grpSp>
          <p:nvGrpSpPr>
            <p:cNvPr id="3" name="Group 43"/>
            <p:cNvGrpSpPr>
              <a:grpSpLocks/>
            </p:cNvGrpSpPr>
            <p:nvPr/>
          </p:nvGrpSpPr>
          <p:grpSpPr bwMode="auto">
            <a:xfrm>
              <a:off x="0" y="627"/>
              <a:ext cx="5683" cy="2742"/>
              <a:chOff x="0" y="627"/>
              <a:chExt cx="5683" cy="2742"/>
            </a:xfrm>
          </p:grpSpPr>
          <p:pic>
            <p:nvPicPr>
              <p:cNvPr id="62476" name="Picture 44" descr="08_14bStagesOfMeiosis_U.jpg                                    0050B34F203                            BE6099DA: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27"/>
                <a:ext cx="5683" cy="27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477" name="Text Box 45"/>
              <p:cNvSpPr txBox="1">
                <a:spLocks noChangeArrowheads="1"/>
              </p:cNvSpPr>
              <p:nvPr/>
            </p:nvSpPr>
            <p:spPr bwMode="auto">
              <a:xfrm>
                <a:off x="1176" y="1145"/>
                <a:ext cx="3156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100">
                    <a:solidFill>
                      <a:schemeClr val="bg1"/>
                    </a:solidFill>
                  </a:rPr>
                  <a:t>        PROPHASE II                    METAPHASE II                      ANAPHASE II                 </a:t>
                </a:r>
              </a:p>
            </p:txBody>
          </p:sp>
          <p:sp>
            <p:nvSpPr>
              <p:cNvPr id="62478" name="Text Box 46"/>
              <p:cNvSpPr txBox="1">
                <a:spLocks noChangeArrowheads="1"/>
              </p:cNvSpPr>
              <p:nvPr/>
            </p:nvSpPr>
            <p:spPr bwMode="auto">
              <a:xfrm>
                <a:off x="168" y="1088"/>
                <a:ext cx="988" cy="27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100">
                    <a:solidFill>
                      <a:schemeClr val="bg1"/>
                    </a:solidFill>
                  </a:rPr>
                  <a:t>TELOPHASE I</a:t>
                </a:r>
                <a:br>
                  <a:rPr lang="en-US" sz="1100">
                    <a:solidFill>
                      <a:schemeClr val="bg1"/>
                    </a:solidFill>
                  </a:rPr>
                </a:br>
                <a:r>
                  <a:rPr lang="en-US" sz="1100">
                    <a:solidFill>
                      <a:schemeClr val="bg1"/>
                    </a:solidFill>
                  </a:rPr>
                  <a:t>AND CYTOKINESIS</a:t>
                </a:r>
              </a:p>
            </p:txBody>
          </p:sp>
          <p:sp>
            <p:nvSpPr>
              <p:cNvPr id="62479" name="Text Box 47"/>
              <p:cNvSpPr txBox="1">
                <a:spLocks noChangeArrowheads="1"/>
              </p:cNvSpPr>
              <p:nvPr/>
            </p:nvSpPr>
            <p:spPr bwMode="auto">
              <a:xfrm>
                <a:off x="4552" y="1088"/>
                <a:ext cx="988" cy="27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100">
                    <a:solidFill>
                      <a:schemeClr val="bg1"/>
                    </a:solidFill>
                  </a:rPr>
                  <a:t>TELOPHASE II</a:t>
                </a:r>
                <a:br>
                  <a:rPr lang="en-US" sz="1100">
                    <a:solidFill>
                      <a:schemeClr val="bg1"/>
                    </a:solidFill>
                  </a:rPr>
                </a:br>
                <a:r>
                  <a:rPr lang="en-US" sz="1100">
                    <a:solidFill>
                      <a:schemeClr val="bg1"/>
                    </a:solidFill>
                  </a:rPr>
                  <a:t>AND CYTOKINESIS</a:t>
                </a:r>
              </a:p>
            </p:txBody>
          </p:sp>
          <p:grpSp>
            <p:nvGrpSpPr>
              <p:cNvPr id="4" name="Group 48"/>
              <p:cNvGrpSpPr>
                <a:grpSpLocks/>
              </p:cNvGrpSpPr>
              <p:nvPr/>
            </p:nvGrpSpPr>
            <p:grpSpPr bwMode="auto">
              <a:xfrm>
                <a:off x="224" y="1752"/>
                <a:ext cx="200" cy="584"/>
                <a:chOff x="240" y="1768"/>
                <a:chExt cx="200" cy="584"/>
              </a:xfrm>
            </p:grpSpPr>
            <p:sp>
              <p:nvSpPr>
                <p:cNvPr id="62486" name="Line 49"/>
                <p:cNvSpPr>
                  <a:spLocks noChangeShapeType="1"/>
                </p:cNvSpPr>
                <p:nvPr/>
              </p:nvSpPr>
              <p:spPr bwMode="auto">
                <a:xfrm>
                  <a:off x="240" y="1768"/>
                  <a:ext cx="0" cy="5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487" name="Line 50"/>
                <p:cNvSpPr>
                  <a:spLocks noChangeShapeType="1"/>
                </p:cNvSpPr>
                <p:nvPr/>
              </p:nvSpPr>
              <p:spPr bwMode="auto">
                <a:xfrm>
                  <a:off x="240" y="2352"/>
                  <a:ext cx="20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481" name="Rectangle 51"/>
              <p:cNvSpPr>
                <a:spLocks noChangeArrowheads="1"/>
              </p:cNvSpPr>
              <p:nvPr/>
            </p:nvSpPr>
            <p:spPr bwMode="auto">
              <a:xfrm>
                <a:off x="78" y="1430"/>
                <a:ext cx="556" cy="308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1300" b="0"/>
                  <a:t>Cleavage</a:t>
                </a:r>
                <a:br>
                  <a:rPr lang="en-US" sz="1300" b="0"/>
                </a:br>
                <a:r>
                  <a:rPr lang="en-US" sz="1300" b="0"/>
                  <a:t>furrow</a:t>
                </a:r>
              </a:p>
            </p:txBody>
          </p:sp>
          <p:sp>
            <p:nvSpPr>
              <p:cNvPr id="62482" name="Rectangle 52"/>
              <p:cNvSpPr>
                <a:spLocks noChangeArrowheads="1"/>
              </p:cNvSpPr>
              <p:nvPr/>
            </p:nvSpPr>
            <p:spPr bwMode="auto">
              <a:xfrm>
                <a:off x="4508" y="2238"/>
                <a:ext cx="1147" cy="308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1300" b="0"/>
                  <a:t>Haploid daughter cells</a:t>
                </a:r>
                <a:br>
                  <a:rPr lang="en-US" sz="1300" b="0"/>
                </a:br>
                <a:r>
                  <a:rPr lang="en-US" sz="1300" b="0"/>
                  <a:t>forming</a:t>
                </a:r>
              </a:p>
            </p:txBody>
          </p:sp>
          <p:sp>
            <p:nvSpPr>
              <p:cNvPr id="62483" name="Rectangle 53"/>
              <p:cNvSpPr>
                <a:spLocks noChangeArrowheads="1"/>
              </p:cNvSpPr>
              <p:nvPr/>
            </p:nvSpPr>
            <p:spPr bwMode="auto">
              <a:xfrm>
                <a:off x="3092" y="2214"/>
                <a:ext cx="921" cy="308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1300" b="0"/>
                  <a:t>Sister chromatids</a:t>
                </a:r>
                <a:br>
                  <a:rPr lang="en-US" sz="1300" b="0"/>
                </a:br>
                <a:r>
                  <a:rPr lang="en-US" sz="1300" b="0"/>
                  <a:t>separate</a:t>
                </a:r>
              </a:p>
            </p:txBody>
          </p:sp>
          <p:sp>
            <p:nvSpPr>
              <p:cNvPr id="62484" name="Line 54"/>
              <p:cNvSpPr>
                <a:spLocks noChangeShapeType="1"/>
              </p:cNvSpPr>
              <p:nvPr/>
            </p:nvSpPr>
            <p:spPr bwMode="auto">
              <a:xfrm>
                <a:off x="3592" y="2416"/>
                <a:ext cx="488" cy="22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85" name="Line 55"/>
              <p:cNvSpPr>
                <a:spLocks noChangeShapeType="1"/>
              </p:cNvSpPr>
              <p:nvPr/>
            </p:nvSpPr>
            <p:spPr bwMode="auto">
              <a:xfrm>
                <a:off x="3592" y="2424"/>
                <a:ext cx="280" cy="2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2469" name="Rectangle 56"/>
            <p:cNvSpPr>
              <a:spLocks noChangeArrowheads="1"/>
            </p:cNvSpPr>
            <p:nvPr/>
          </p:nvSpPr>
          <p:spPr bwMode="auto">
            <a:xfrm>
              <a:off x="2345" y="797"/>
              <a:ext cx="2038" cy="18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300">
                  <a:solidFill>
                    <a:schemeClr val="bg1"/>
                  </a:solidFill>
                </a:rPr>
                <a:t>MEIOSIS II: Sister chromatids separate</a:t>
              </a:r>
              <a:endParaRPr lang="en-US" b="0">
                <a:solidFill>
                  <a:schemeClr val="bg1"/>
                </a:solidFill>
              </a:endParaRPr>
            </a:p>
          </p:txBody>
        </p:sp>
        <p:sp>
          <p:nvSpPr>
            <p:cNvPr id="62470" name="Line 57"/>
            <p:cNvSpPr>
              <a:spLocks noChangeShapeType="1"/>
            </p:cNvSpPr>
            <p:nvPr/>
          </p:nvSpPr>
          <p:spPr bwMode="auto">
            <a:xfrm>
              <a:off x="144" y="912"/>
              <a:ext cx="10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1" name="Line 58"/>
            <p:cNvSpPr>
              <a:spLocks noChangeShapeType="1"/>
            </p:cNvSpPr>
            <p:nvPr/>
          </p:nvSpPr>
          <p:spPr bwMode="auto">
            <a:xfrm>
              <a:off x="1152" y="912"/>
              <a:ext cx="0" cy="17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2" name="Line 59"/>
            <p:cNvSpPr>
              <a:spLocks noChangeShapeType="1"/>
            </p:cNvSpPr>
            <p:nvPr/>
          </p:nvSpPr>
          <p:spPr bwMode="auto">
            <a:xfrm>
              <a:off x="1232" y="920"/>
              <a:ext cx="112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3" name="Line 60"/>
            <p:cNvSpPr>
              <a:spLocks noChangeShapeType="1"/>
            </p:cNvSpPr>
            <p:nvPr/>
          </p:nvSpPr>
          <p:spPr bwMode="auto">
            <a:xfrm>
              <a:off x="1224" y="920"/>
              <a:ext cx="0" cy="17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4" name="Line 61"/>
            <p:cNvSpPr>
              <a:spLocks noChangeShapeType="1"/>
            </p:cNvSpPr>
            <p:nvPr/>
          </p:nvSpPr>
          <p:spPr bwMode="auto">
            <a:xfrm>
              <a:off x="4416" y="896"/>
              <a:ext cx="110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5" name="Line 62"/>
            <p:cNvSpPr>
              <a:spLocks noChangeShapeType="1"/>
            </p:cNvSpPr>
            <p:nvPr/>
          </p:nvSpPr>
          <p:spPr bwMode="auto">
            <a:xfrm>
              <a:off x="5520" y="896"/>
              <a:ext cx="0" cy="17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467" name="Text Box 63"/>
          <p:cNvSpPr txBox="1">
            <a:spLocks noChangeArrowheads="1"/>
          </p:cNvSpPr>
          <p:nvPr/>
        </p:nvSpPr>
        <p:spPr bwMode="auto">
          <a:xfrm>
            <a:off x="288925" y="6218238"/>
            <a:ext cx="1555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8.14 (Part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1893888" y="1206500"/>
            <a:ext cx="6713537" cy="5284788"/>
            <a:chOff x="1193" y="760"/>
            <a:chExt cx="4229" cy="3329"/>
          </a:xfrm>
        </p:grpSpPr>
        <p:pic>
          <p:nvPicPr>
            <p:cNvPr id="63493" name="Picture 5" descr="08_15MitosisAndMeiosis_U.jpg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3" y="760"/>
              <a:ext cx="4229" cy="3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494" name="Rectangle 6"/>
            <p:cNvSpPr>
              <a:spLocks noChangeArrowheads="1"/>
            </p:cNvSpPr>
            <p:nvPr/>
          </p:nvSpPr>
          <p:spPr bwMode="auto">
            <a:xfrm>
              <a:off x="2010" y="863"/>
              <a:ext cx="337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>
                  <a:solidFill>
                    <a:schemeClr val="bg1"/>
                  </a:solidFill>
                </a:rPr>
                <a:t>Mitosis</a:t>
              </a:r>
            </a:p>
          </p:txBody>
        </p:sp>
        <p:sp>
          <p:nvSpPr>
            <p:cNvPr id="63495" name="Rectangle 7"/>
            <p:cNvSpPr>
              <a:spLocks noChangeArrowheads="1"/>
            </p:cNvSpPr>
            <p:nvPr/>
          </p:nvSpPr>
          <p:spPr bwMode="auto">
            <a:xfrm>
              <a:off x="4074" y="863"/>
              <a:ext cx="352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>
                  <a:solidFill>
                    <a:schemeClr val="bg1"/>
                  </a:solidFill>
                </a:rPr>
                <a:t>Meiosis</a:t>
              </a:r>
              <a:endParaRPr lang="en-US" sz="800"/>
            </a:p>
          </p:txBody>
        </p:sp>
        <p:sp>
          <p:nvSpPr>
            <p:cNvPr id="63496" name="Rectangle 8"/>
            <p:cNvSpPr>
              <a:spLocks noChangeArrowheads="1"/>
            </p:cNvSpPr>
            <p:nvPr/>
          </p:nvSpPr>
          <p:spPr bwMode="auto">
            <a:xfrm>
              <a:off x="2705" y="1018"/>
              <a:ext cx="1041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Parent cell</a:t>
              </a:r>
              <a:br>
                <a:rPr lang="en-US" sz="800"/>
              </a:br>
              <a:r>
                <a:rPr lang="en-US" sz="800" b="0"/>
                <a:t>(before chromosome replication)</a:t>
              </a:r>
              <a:endParaRPr lang="en-US" sz="800"/>
            </a:p>
          </p:txBody>
        </p:sp>
        <p:sp>
          <p:nvSpPr>
            <p:cNvPr id="63497" name="Rectangle 9"/>
            <p:cNvSpPr>
              <a:spLocks noChangeArrowheads="1"/>
            </p:cNvSpPr>
            <p:nvPr/>
          </p:nvSpPr>
          <p:spPr bwMode="auto">
            <a:xfrm>
              <a:off x="2518" y="1522"/>
              <a:ext cx="519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/>
                <a:t>Chromosome </a:t>
              </a:r>
              <a:br>
                <a:rPr lang="en-US" sz="800" b="0"/>
              </a:br>
              <a:r>
                <a:rPr lang="en-US" sz="800" b="0"/>
                <a:t>replication</a:t>
              </a:r>
              <a:endParaRPr lang="en-US" sz="800"/>
            </a:p>
          </p:txBody>
        </p:sp>
        <p:sp>
          <p:nvSpPr>
            <p:cNvPr id="63498" name="Rectangle 10"/>
            <p:cNvSpPr>
              <a:spLocks noChangeArrowheads="1"/>
            </p:cNvSpPr>
            <p:nvPr/>
          </p:nvSpPr>
          <p:spPr bwMode="auto">
            <a:xfrm>
              <a:off x="3512" y="1514"/>
              <a:ext cx="519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/>
                <a:t>Chromosome </a:t>
              </a:r>
              <a:br>
                <a:rPr lang="en-US" sz="800" b="0"/>
              </a:br>
              <a:r>
                <a:rPr lang="en-US" sz="800" b="0"/>
                <a:t>replication</a:t>
              </a:r>
              <a:endParaRPr lang="en-US" sz="800"/>
            </a:p>
          </p:txBody>
        </p:sp>
        <p:sp>
          <p:nvSpPr>
            <p:cNvPr id="63499" name="Rectangle 11"/>
            <p:cNvSpPr>
              <a:spLocks noChangeArrowheads="1"/>
            </p:cNvSpPr>
            <p:nvPr/>
          </p:nvSpPr>
          <p:spPr bwMode="auto">
            <a:xfrm>
              <a:off x="2527" y="2068"/>
              <a:ext cx="593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800" b="0"/>
                <a:t>Chromosomes </a:t>
              </a:r>
              <a:br>
                <a:rPr lang="en-US" sz="800" b="0"/>
              </a:br>
              <a:r>
                <a:rPr lang="en-US" sz="800" b="0"/>
                <a:t>align at the</a:t>
              </a:r>
              <a:br>
                <a:rPr lang="en-US" sz="800" b="0"/>
              </a:br>
              <a:r>
                <a:rPr lang="en-US" sz="800" b="0"/>
                <a:t>metaphase plate</a:t>
              </a:r>
              <a:endParaRPr lang="en-US" sz="800"/>
            </a:p>
          </p:txBody>
        </p:sp>
        <p:sp>
          <p:nvSpPr>
            <p:cNvPr id="63500" name="Rectangle 12"/>
            <p:cNvSpPr>
              <a:spLocks noChangeArrowheads="1"/>
            </p:cNvSpPr>
            <p:nvPr/>
          </p:nvSpPr>
          <p:spPr bwMode="auto">
            <a:xfrm>
              <a:off x="3245" y="2076"/>
              <a:ext cx="593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800" b="0"/>
                <a:t>Tetrads</a:t>
              </a:r>
              <a:br>
                <a:rPr lang="en-US" sz="800" b="0"/>
              </a:br>
              <a:r>
                <a:rPr lang="en-US" sz="800" b="0"/>
                <a:t>align at the</a:t>
              </a:r>
              <a:br>
                <a:rPr lang="en-US" sz="800" b="0"/>
              </a:br>
              <a:r>
                <a:rPr lang="en-US" sz="800" b="0"/>
                <a:t>metaphase plate</a:t>
              </a:r>
              <a:endParaRPr lang="en-US" sz="800"/>
            </a:p>
          </p:txBody>
        </p:sp>
        <p:sp>
          <p:nvSpPr>
            <p:cNvPr id="63501" name="Rectangle 13"/>
            <p:cNvSpPr>
              <a:spLocks noChangeArrowheads="1"/>
            </p:cNvSpPr>
            <p:nvPr/>
          </p:nvSpPr>
          <p:spPr bwMode="auto">
            <a:xfrm>
              <a:off x="2512" y="2632"/>
              <a:ext cx="612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800" b="0"/>
                <a:t>Sister chromatids</a:t>
              </a:r>
              <a:br>
                <a:rPr lang="en-US" sz="800" b="0"/>
              </a:br>
              <a:r>
                <a:rPr lang="en-US" sz="800" b="0"/>
                <a:t>separate during </a:t>
              </a:r>
              <a:br>
                <a:rPr lang="en-US" sz="800" b="0"/>
              </a:br>
              <a:r>
                <a:rPr lang="en-US" sz="800" b="0"/>
                <a:t>anaphase</a:t>
              </a:r>
              <a:endParaRPr lang="en-US" sz="800"/>
            </a:p>
          </p:txBody>
        </p:sp>
        <p:sp>
          <p:nvSpPr>
            <p:cNvPr id="63502" name="Rectangle 14"/>
            <p:cNvSpPr>
              <a:spLocks noChangeArrowheads="1"/>
            </p:cNvSpPr>
            <p:nvPr/>
          </p:nvSpPr>
          <p:spPr bwMode="auto">
            <a:xfrm>
              <a:off x="3234" y="2630"/>
              <a:ext cx="567" cy="59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800" b="0"/>
                <a:t>Homologous </a:t>
              </a:r>
              <a:br>
                <a:rPr lang="en-US" sz="800" b="0"/>
              </a:br>
              <a:r>
                <a:rPr lang="en-US" sz="800" b="0"/>
                <a:t>chromosomes</a:t>
              </a:r>
              <a:br>
                <a:rPr lang="en-US" sz="800" b="0"/>
              </a:br>
              <a:r>
                <a:rPr lang="en-US" sz="800" b="0"/>
                <a:t>separate during</a:t>
              </a:r>
              <a:br>
                <a:rPr lang="en-US" sz="800" b="0"/>
              </a:br>
              <a:r>
                <a:rPr lang="en-US" sz="800" b="0"/>
                <a:t>anaphase I;</a:t>
              </a:r>
              <a:br>
                <a:rPr lang="en-US" sz="800" b="0"/>
              </a:br>
              <a:r>
                <a:rPr lang="en-US" sz="800" b="0"/>
                <a:t>sister </a:t>
              </a:r>
              <a:br>
                <a:rPr lang="en-US" sz="800" b="0"/>
              </a:br>
              <a:r>
                <a:rPr lang="en-US" sz="800" b="0"/>
                <a:t>chromatids</a:t>
              </a:r>
              <a:br>
                <a:rPr lang="en-US" sz="800" b="0"/>
              </a:br>
              <a:r>
                <a:rPr lang="en-US" sz="800" b="0"/>
                <a:t>remain together</a:t>
              </a:r>
              <a:endParaRPr lang="en-US" sz="800"/>
            </a:p>
          </p:txBody>
        </p:sp>
        <p:sp>
          <p:nvSpPr>
            <p:cNvPr id="63503" name="Rectangle 15"/>
            <p:cNvSpPr>
              <a:spLocks noChangeArrowheads="1"/>
            </p:cNvSpPr>
            <p:nvPr/>
          </p:nvSpPr>
          <p:spPr bwMode="auto">
            <a:xfrm>
              <a:off x="3231" y="3392"/>
              <a:ext cx="598" cy="59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800" b="0"/>
                <a:t>No further</a:t>
              </a:r>
              <a:br>
                <a:rPr lang="en-US" sz="800" b="0"/>
              </a:br>
              <a:r>
                <a:rPr lang="en-US" sz="800" b="0"/>
                <a:t>chromosomal</a:t>
              </a:r>
              <a:br>
                <a:rPr lang="en-US" sz="800" b="0"/>
              </a:br>
              <a:r>
                <a:rPr lang="en-US" sz="800" b="0"/>
                <a:t>replication; sister</a:t>
              </a:r>
              <a:br>
                <a:rPr lang="en-US" sz="800" b="0"/>
              </a:br>
              <a:r>
                <a:rPr lang="en-US" sz="800" b="0"/>
                <a:t>chromatids</a:t>
              </a:r>
            </a:p>
            <a:p>
              <a:pPr eaLnBrk="0" hangingPunct="0"/>
              <a:r>
                <a:rPr lang="en-US" sz="800" b="0"/>
                <a:t>separate</a:t>
              </a:r>
              <a:br>
                <a:rPr lang="en-US" sz="800" b="0"/>
              </a:br>
              <a:r>
                <a:rPr lang="en-US" sz="800" b="0"/>
                <a:t>during</a:t>
              </a:r>
              <a:br>
                <a:rPr lang="en-US" sz="800" b="0"/>
              </a:br>
              <a:r>
                <a:rPr lang="en-US" sz="800" b="0"/>
                <a:t>anaphase II</a:t>
              </a:r>
              <a:endParaRPr lang="en-US" sz="800"/>
            </a:p>
          </p:txBody>
        </p:sp>
        <p:sp>
          <p:nvSpPr>
            <p:cNvPr id="63504" name="Rectangle 16"/>
            <p:cNvSpPr>
              <a:spLocks noChangeArrowheads="1"/>
            </p:cNvSpPr>
            <p:nvPr/>
          </p:nvSpPr>
          <p:spPr bwMode="auto">
            <a:xfrm>
              <a:off x="1385" y="1359"/>
              <a:ext cx="409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Prophase</a:t>
              </a:r>
            </a:p>
          </p:txBody>
        </p:sp>
        <p:sp>
          <p:nvSpPr>
            <p:cNvPr id="63505" name="Rectangle 17"/>
            <p:cNvSpPr>
              <a:spLocks noChangeArrowheads="1"/>
            </p:cNvSpPr>
            <p:nvPr/>
          </p:nvSpPr>
          <p:spPr bwMode="auto">
            <a:xfrm>
              <a:off x="1381" y="2155"/>
              <a:ext cx="448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Metaphase</a:t>
              </a:r>
            </a:p>
          </p:txBody>
        </p:sp>
        <p:sp>
          <p:nvSpPr>
            <p:cNvPr id="63506" name="Rectangle 18"/>
            <p:cNvSpPr>
              <a:spLocks noChangeArrowheads="1"/>
            </p:cNvSpPr>
            <p:nvPr/>
          </p:nvSpPr>
          <p:spPr bwMode="auto">
            <a:xfrm>
              <a:off x="1370" y="2651"/>
              <a:ext cx="434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Anaphase</a:t>
              </a:r>
              <a:br>
                <a:rPr lang="en-US" sz="800"/>
              </a:br>
              <a:r>
                <a:rPr lang="en-US" sz="800"/>
                <a:t>Telophase</a:t>
              </a:r>
            </a:p>
          </p:txBody>
        </p:sp>
        <p:sp>
          <p:nvSpPr>
            <p:cNvPr id="63507" name="Rectangle 19"/>
            <p:cNvSpPr>
              <a:spLocks noChangeArrowheads="1"/>
            </p:cNvSpPr>
            <p:nvPr/>
          </p:nvSpPr>
          <p:spPr bwMode="auto">
            <a:xfrm>
              <a:off x="1367" y="1525"/>
              <a:ext cx="761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800" b="0"/>
                <a:t>Duplicated </a:t>
              </a:r>
              <a:br>
                <a:rPr lang="en-US" sz="800" b="0"/>
              </a:br>
              <a:r>
                <a:rPr lang="en-US" sz="800" b="0"/>
                <a:t>chromosome</a:t>
              </a:r>
              <a:br>
                <a:rPr lang="en-US" sz="800" b="0"/>
              </a:br>
              <a:r>
                <a:rPr lang="en-US" sz="800" b="0"/>
                <a:t>(two sister chromatids)</a:t>
              </a:r>
            </a:p>
          </p:txBody>
        </p:sp>
        <p:sp>
          <p:nvSpPr>
            <p:cNvPr id="63508" name="Rectangle 20"/>
            <p:cNvSpPr>
              <a:spLocks noChangeArrowheads="1"/>
            </p:cNvSpPr>
            <p:nvPr/>
          </p:nvSpPr>
          <p:spPr bwMode="auto">
            <a:xfrm>
              <a:off x="1994" y="3583"/>
              <a:ext cx="559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Daughter cells</a:t>
              </a:r>
              <a:br>
                <a:rPr lang="en-US" sz="800"/>
              </a:br>
              <a:r>
                <a:rPr lang="en-US" sz="800"/>
                <a:t>of mitosis</a:t>
              </a:r>
            </a:p>
          </p:txBody>
        </p:sp>
        <p:sp>
          <p:nvSpPr>
            <p:cNvPr id="63509" name="Rectangle 21"/>
            <p:cNvSpPr>
              <a:spLocks noChangeArrowheads="1"/>
            </p:cNvSpPr>
            <p:nvPr/>
          </p:nvSpPr>
          <p:spPr bwMode="auto">
            <a:xfrm>
              <a:off x="1742" y="3502"/>
              <a:ext cx="188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/>
                <a:t>2</a:t>
              </a:r>
              <a:r>
                <a:rPr lang="en-US" sz="800" b="0" i="1"/>
                <a:t>n</a:t>
              </a:r>
              <a:endParaRPr lang="en-US" sz="800" b="0"/>
            </a:p>
          </p:txBody>
        </p:sp>
        <p:sp>
          <p:nvSpPr>
            <p:cNvPr id="63510" name="Rectangle 22"/>
            <p:cNvSpPr>
              <a:spLocks noChangeArrowheads="1"/>
            </p:cNvSpPr>
            <p:nvPr/>
          </p:nvSpPr>
          <p:spPr bwMode="auto">
            <a:xfrm>
              <a:off x="2586" y="3527"/>
              <a:ext cx="188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/>
                <a:t>2</a:t>
              </a:r>
              <a:r>
                <a:rPr lang="en-US" sz="800" b="0" i="1"/>
                <a:t>n</a:t>
              </a:r>
              <a:endParaRPr lang="en-US" sz="800" b="0"/>
            </a:p>
          </p:txBody>
        </p:sp>
        <p:sp>
          <p:nvSpPr>
            <p:cNvPr id="63511" name="Rectangle 23"/>
            <p:cNvSpPr>
              <a:spLocks noChangeArrowheads="1"/>
            </p:cNvSpPr>
            <p:nvPr/>
          </p:nvSpPr>
          <p:spPr bwMode="auto">
            <a:xfrm>
              <a:off x="4166" y="3123"/>
              <a:ext cx="397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Daughter</a:t>
              </a:r>
              <a:br>
                <a:rPr lang="en-US" sz="800"/>
              </a:br>
              <a:r>
                <a:rPr lang="en-US" sz="800"/>
                <a:t>cells of </a:t>
              </a:r>
              <a:br>
                <a:rPr lang="en-US" sz="800"/>
              </a:br>
              <a:r>
                <a:rPr lang="en-US" sz="800"/>
                <a:t>meiosis I</a:t>
              </a:r>
            </a:p>
          </p:txBody>
        </p:sp>
        <p:sp>
          <p:nvSpPr>
            <p:cNvPr id="63512" name="Rectangle 24"/>
            <p:cNvSpPr>
              <a:spLocks noChangeArrowheads="1"/>
            </p:cNvSpPr>
            <p:nvPr/>
          </p:nvSpPr>
          <p:spPr bwMode="auto">
            <a:xfrm>
              <a:off x="3901" y="3759"/>
              <a:ext cx="152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 i="1"/>
                <a:t>n</a:t>
              </a:r>
              <a:endParaRPr lang="en-US" sz="800" b="0"/>
            </a:p>
          </p:txBody>
        </p:sp>
        <p:sp>
          <p:nvSpPr>
            <p:cNvPr id="63513" name="Rectangle 25"/>
            <p:cNvSpPr>
              <a:spLocks noChangeArrowheads="1"/>
            </p:cNvSpPr>
            <p:nvPr/>
          </p:nvSpPr>
          <p:spPr bwMode="auto">
            <a:xfrm>
              <a:off x="4554" y="3765"/>
              <a:ext cx="152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 i="1"/>
                <a:t>n</a:t>
              </a:r>
              <a:endParaRPr lang="en-US" sz="800" b="0"/>
            </a:p>
          </p:txBody>
        </p:sp>
        <p:sp>
          <p:nvSpPr>
            <p:cNvPr id="63514" name="Rectangle 26"/>
            <p:cNvSpPr>
              <a:spLocks noChangeArrowheads="1"/>
            </p:cNvSpPr>
            <p:nvPr/>
          </p:nvSpPr>
          <p:spPr bwMode="auto">
            <a:xfrm>
              <a:off x="4846" y="3759"/>
              <a:ext cx="152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 i="1"/>
                <a:t>n</a:t>
              </a:r>
              <a:endParaRPr lang="en-US" sz="800" b="0"/>
            </a:p>
          </p:txBody>
        </p:sp>
        <p:sp>
          <p:nvSpPr>
            <p:cNvPr id="63515" name="Rectangle 27"/>
            <p:cNvSpPr>
              <a:spLocks noChangeArrowheads="1"/>
            </p:cNvSpPr>
            <p:nvPr/>
          </p:nvSpPr>
          <p:spPr bwMode="auto">
            <a:xfrm>
              <a:off x="4217" y="3770"/>
              <a:ext cx="152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 i="1"/>
                <a:t>n</a:t>
              </a:r>
              <a:endParaRPr lang="en-US" sz="800" b="0"/>
            </a:p>
          </p:txBody>
        </p:sp>
        <p:sp>
          <p:nvSpPr>
            <p:cNvPr id="63516" name="Rectangle 28"/>
            <p:cNvSpPr>
              <a:spLocks noChangeArrowheads="1"/>
            </p:cNvSpPr>
            <p:nvPr/>
          </p:nvSpPr>
          <p:spPr bwMode="auto">
            <a:xfrm>
              <a:off x="3100" y="1714"/>
              <a:ext cx="297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/>
                <a:t>2</a:t>
              </a:r>
              <a:r>
                <a:rPr lang="en-US" sz="800" b="0" i="1"/>
                <a:t>n </a:t>
              </a:r>
              <a:r>
                <a:rPr lang="en-US" sz="800" b="0"/>
                <a:t>= 4</a:t>
              </a:r>
            </a:p>
          </p:txBody>
        </p:sp>
        <p:sp>
          <p:nvSpPr>
            <p:cNvPr id="63517" name="AutoShape 29"/>
            <p:cNvSpPr>
              <a:spLocks/>
            </p:cNvSpPr>
            <p:nvPr/>
          </p:nvSpPr>
          <p:spPr bwMode="auto">
            <a:xfrm>
              <a:off x="2145" y="1547"/>
              <a:ext cx="52" cy="80"/>
            </a:xfrm>
            <a:prstGeom prst="leftBrace">
              <a:avLst>
                <a:gd name="adj1" fmla="val 1282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63518" name="Line 30"/>
            <p:cNvSpPr>
              <a:spLocks noChangeShapeType="1"/>
            </p:cNvSpPr>
            <p:nvPr/>
          </p:nvSpPr>
          <p:spPr bwMode="auto">
            <a:xfrm flipH="1">
              <a:off x="2026" y="1582"/>
              <a:ext cx="117" cy="1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19" name="AutoShape 31"/>
            <p:cNvSpPr>
              <a:spLocks/>
            </p:cNvSpPr>
            <p:nvPr/>
          </p:nvSpPr>
          <p:spPr bwMode="auto">
            <a:xfrm rot="-3948625">
              <a:off x="4393" y="1537"/>
              <a:ext cx="74" cy="127"/>
            </a:xfrm>
            <a:prstGeom prst="leftBrace">
              <a:avLst>
                <a:gd name="adj1" fmla="val 14302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63520" name="Line 32"/>
            <p:cNvSpPr>
              <a:spLocks noChangeShapeType="1"/>
            </p:cNvSpPr>
            <p:nvPr/>
          </p:nvSpPr>
          <p:spPr bwMode="auto">
            <a:xfrm>
              <a:off x="4415" y="1639"/>
              <a:ext cx="258" cy="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21" name="Rectangle 33"/>
            <p:cNvSpPr>
              <a:spLocks noChangeArrowheads="1"/>
            </p:cNvSpPr>
            <p:nvPr/>
          </p:nvSpPr>
          <p:spPr bwMode="auto">
            <a:xfrm>
              <a:off x="4661" y="1456"/>
              <a:ext cx="524" cy="36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800" b="0"/>
                <a:t>Tetrad formed</a:t>
              </a:r>
              <a:br>
                <a:rPr lang="en-US" sz="800" b="0"/>
              </a:br>
              <a:r>
                <a:rPr lang="en-US" sz="800" b="0"/>
                <a:t>by synapsis of</a:t>
              </a:r>
              <a:br>
                <a:rPr lang="en-US" sz="800" b="0"/>
              </a:br>
              <a:r>
                <a:rPr lang="en-US" sz="800" b="0"/>
                <a:t>homologous</a:t>
              </a:r>
              <a:br>
                <a:rPr lang="en-US" sz="800" b="0"/>
              </a:br>
              <a:r>
                <a:rPr lang="en-US" sz="800" b="0"/>
                <a:t>chromosomes</a:t>
              </a:r>
              <a:endParaRPr lang="en-US" sz="800"/>
            </a:p>
          </p:txBody>
        </p:sp>
        <p:sp>
          <p:nvSpPr>
            <p:cNvPr id="63522" name="Rectangle 34"/>
            <p:cNvSpPr>
              <a:spLocks noChangeArrowheads="1"/>
            </p:cNvSpPr>
            <p:nvPr/>
          </p:nvSpPr>
          <p:spPr bwMode="auto">
            <a:xfrm>
              <a:off x="4874" y="1051"/>
              <a:ext cx="388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>
                  <a:solidFill>
                    <a:schemeClr val="bg1"/>
                  </a:solidFill>
                </a:rPr>
                <a:t>Meiosis i</a:t>
              </a:r>
            </a:p>
          </p:txBody>
        </p:sp>
        <p:sp>
          <p:nvSpPr>
            <p:cNvPr id="63523" name="Rectangle 35"/>
            <p:cNvSpPr>
              <a:spLocks noChangeArrowheads="1"/>
            </p:cNvSpPr>
            <p:nvPr/>
          </p:nvSpPr>
          <p:spPr bwMode="auto">
            <a:xfrm>
              <a:off x="4889" y="3447"/>
              <a:ext cx="406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>
                  <a:solidFill>
                    <a:schemeClr val="bg1"/>
                  </a:solidFill>
                </a:rPr>
                <a:t>Meiosis ii</a:t>
              </a:r>
            </a:p>
          </p:txBody>
        </p:sp>
        <p:sp>
          <p:nvSpPr>
            <p:cNvPr id="63524" name="Rectangle 36"/>
            <p:cNvSpPr>
              <a:spLocks noChangeArrowheads="1"/>
            </p:cNvSpPr>
            <p:nvPr/>
          </p:nvSpPr>
          <p:spPr bwMode="auto">
            <a:xfrm>
              <a:off x="4726" y="1263"/>
              <a:ext cx="445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Prophase I</a:t>
              </a:r>
            </a:p>
          </p:txBody>
        </p:sp>
        <p:sp>
          <p:nvSpPr>
            <p:cNvPr id="63525" name="Rectangle 37"/>
            <p:cNvSpPr>
              <a:spLocks noChangeArrowheads="1"/>
            </p:cNvSpPr>
            <p:nvPr/>
          </p:nvSpPr>
          <p:spPr bwMode="auto">
            <a:xfrm>
              <a:off x="4741" y="2118"/>
              <a:ext cx="484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Metaphase I</a:t>
              </a:r>
            </a:p>
          </p:txBody>
        </p:sp>
        <p:sp>
          <p:nvSpPr>
            <p:cNvPr id="63526" name="Rectangle 38"/>
            <p:cNvSpPr>
              <a:spLocks noChangeArrowheads="1"/>
            </p:cNvSpPr>
            <p:nvPr/>
          </p:nvSpPr>
          <p:spPr bwMode="auto">
            <a:xfrm>
              <a:off x="4775" y="2629"/>
              <a:ext cx="470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Anaphase I</a:t>
              </a:r>
              <a:br>
                <a:rPr lang="en-US" sz="800"/>
              </a:br>
              <a:r>
                <a:rPr lang="en-US" sz="800"/>
                <a:t>Telophase I</a:t>
              </a:r>
            </a:p>
          </p:txBody>
        </p:sp>
        <p:sp>
          <p:nvSpPr>
            <p:cNvPr id="63527" name="Rectangle 39"/>
            <p:cNvSpPr>
              <a:spLocks noChangeArrowheads="1"/>
            </p:cNvSpPr>
            <p:nvPr/>
          </p:nvSpPr>
          <p:spPr bwMode="auto">
            <a:xfrm>
              <a:off x="4888" y="2944"/>
              <a:ext cx="334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/>
                <a:t>Haploid</a:t>
              </a:r>
              <a:r>
                <a:rPr lang="en-US" sz="800" b="0" i="1"/>
                <a:t/>
              </a:r>
              <a:br>
                <a:rPr lang="en-US" sz="800" b="0" i="1"/>
              </a:br>
              <a:r>
                <a:rPr lang="en-US" sz="800" b="0" i="1"/>
                <a:t>n </a:t>
              </a:r>
              <a:r>
                <a:rPr lang="en-US" sz="800" b="0"/>
                <a:t>= 2</a:t>
              </a:r>
            </a:p>
          </p:txBody>
        </p:sp>
        <p:sp>
          <p:nvSpPr>
            <p:cNvPr id="63528" name="Rectangle 40"/>
            <p:cNvSpPr>
              <a:spLocks noChangeArrowheads="1"/>
            </p:cNvSpPr>
            <p:nvPr/>
          </p:nvSpPr>
          <p:spPr bwMode="auto">
            <a:xfrm>
              <a:off x="4008" y="3842"/>
              <a:ext cx="949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/>
                <a:t>Daughter cells of meiosis II</a:t>
              </a:r>
            </a:p>
          </p:txBody>
        </p:sp>
      </p:grp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622300"/>
          </a:xfrm>
        </p:spPr>
        <p:txBody>
          <a:bodyPr>
            <a:normAutofit fontScale="92500"/>
          </a:bodyPr>
          <a:lstStyle/>
          <a:p>
            <a:pPr marL="0" indent="0" eaLnBrk="1" hangingPunct="1"/>
            <a:r>
              <a:rPr lang="en-US" sz="2900" smtClean="0"/>
              <a:t>8.15 Review: A comparison of mitosis and meiosis</a:t>
            </a:r>
            <a:endParaRPr lang="en-US" smtClean="0"/>
          </a:p>
        </p:txBody>
      </p:sp>
      <p:sp>
        <p:nvSpPr>
          <p:cNvPr id="63492" name="Text Box 41"/>
          <p:cNvSpPr txBox="1">
            <a:spLocks noChangeArrowheads="1"/>
          </p:cNvSpPr>
          <p:nvPr/>
        </p:nvSpPr>
        <p:spPr bwMode="auto">
          <a:xfrm>
            <a:off x="288925" y="6218238"/>
            <a:ext cx="989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3392488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smtClean="0"/>
              <a:t>8.16 Independent orientation of chromosomes in meiosis and random fertilization lead to varied offspring</a:t>
            </a:r>
          </a:p>
          <a:p>
            <a:pPr marL="455613" lvl="1" eaLnBrk="1" hangingPunct="1"/>
            <a:r>
              <a:rPr lang="en-US" smtClean="0"/>
              <a:t>Each chromosome of a homologous pair</a:t>
            </a:r>
          </a:p>
          <a:p>
            <a:pPr marL="693738" lvl="2" eaLnBrk="1" hangingPunct="1"/>
            <a:r>
              <a:rPr lang="en-US" smtClean="0"/>
              <a:t>Differs at many points from the other member of the pair</a:t>
            </a:r>
          </a:p>
          <a:p>
            <a:pPr marL="455613" lvl="1" eaLnBrk="1" hangingPunct="1"/>
            <a:r>
              <a:rPr lang="en-US" smtClean="0"/>
              <a:t>The arrangement of homologous pairs at metaphase I of meiosis affects the resulting gametes.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683500" cy="1765300"/>
          </a:xfrm>
        </p:spPr>
        <p:txBody>
          <a:bodyPr/>
          <a:lstStyle/>
          <a:p>
            <a:pPr lvl="1" eaLnBrk="1" hangingPunct="1"/>
            <a:r>
              <a:rPr lang="en-US" smtClean="0"/>
              <a:t>Random arrangements of chromosome pairs at metaphase I of meiosis</a:t>
            </a:r>
          </a:p>
          <a:p>
            <a:pPr lvl="2" eaLnBrk="1" hangingPunct="1"/>
            <a:r>
              <a:rPr lang="en-US" smtClean="0"/>
              <a:t>Lead to many different combinations of chromosomes in eggs and sperm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054100" y="2676525"/>
            <a:ext cx="6146800" cy="3597275"/>
            <a:chOff x="408" y="744"/>
            <a:chExt cx="5032" cy="3285"/>
          </a:xfrm>
        </p:grpSpPr>
        <p:pic>
          <p:nvPicPr>
            <p:cNvPr id="65541" name="Picture 20" descr="08_16IndependentAssort_U.jpg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" y="863"/>
              <a:ext cx="5032" cy="2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42" name="AutoShape 21"/>
            <p:cNvSpPr>
              <a:spLocks/>
            </p:cNvSpPr>
            <p:nvPr/>
          </p:nvSpPr>
          <p:spPr bwMode="auto">
            <a:xfrm rot="-5400000">
              <a:off x="904" y="3304"/>
              <a:ext cx="136" cy="840"/>
            </a:xfrm>
            <a:prstGeom prst="leftBrace">
              <a:avLst>
                <a:gd name="adj1" fmla="val 5147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65543" name="AutoShape 22"/>
            <p:cNvSpPr>
              <a:spLocks/>
            </p:cNvSpPr>
            <p:nvPr/>
          </p:nvSpPr>
          <p:spPr bwMode="auto">
            <a:xfrm rot="-5400000">
              <a:off x="1888" y="3296"/>
              <a:ext cx="136" cy="840"/>
            </a:xfrm>
            <a:prstGeom prst="leftBrace">
              <a:avLst>
                <a:gd name="adj1" fmla="val 5147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65544" name="AutoShape 23"/>
            <p:cNvSpPr>
              <a:spLocks/>
            </p:cNvSpPr>
            <p:nvPr/>
          </p:nvSpPr>
          <p:spPr bwMode="auto">
            <a:xfrm rot="-5400000">
              <a:off x="3816" y="3312"/>
              <a:ext cx="136" cy="840"/>
            </a:xfrm>
            <a:prstGeom prst="leftBrace">
              <a:avLst>
                <a:gd name="adj1" fmla="val 5147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65545" name="AutoShape 24"/>
            <p:cNvSpPr>
              <a:spLocks/>
            </p:cNvSpPr>
            <p:nvPr/>
          </p:nvSpPr>
          <p:spPr bwMode="auto">
            <a:xfrm rot="-5400000">
              <a:off x="4800" y="3304"/>
              <a:ext cx="136" cy="840"/>
            </a:xfrm>
            <a:prstGeom prst="leftBrace">
              <a:avLst>
                <a:gd name="adj1" fmla="val 5147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65546" name="Rectangle 25"/>
            <p:cNvSpPr>
              <a:spLocks noChangeArrowheads="1"/>
            </p:cNvSpPr>
            <p:nvPr/>
          </p:nvSpPr>
          <p:spPr bwMode="auto">
            <a:xfrm>
              <a:off x="420" y="3751"/>
              <a:ext cx="1086" cy="27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Combination 1</a:t>
              </a:r>
            </a:p>
          </p:txBody>
        </p:sp>
        <p:sp>
          <p:nvSpPr>
            <p:cNvPr id="65547" name="Rectangle 26"/>
            <p:cNvSpPr>
              <a:spLocks noChangeArrowheads="1"/>
            </p:cNvSpPr>
            <p:nvPr/>
          </p:nvSpPr>
          <p:spPr bwMode="auto">
            <a:xfrm>
              <a:off x="1397" y="3742"/>
              <a:ext cx="1086" cy="27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Combination 2</a:t>
              </a:r>
            </a:p>
          </p:txBody>
        </p:sp>
        <p:sp>
          <p:nvSpPr>
            <p:cNvPr id="65548" name="Rectangle 27"/>
            <p:cNvSpPr>
              <a:spLocks noChangeArrowheads="1"/>
            </p:cNvSpPr>
            <p:nvPr/>
          </p:nvSpPr>
          <p:spPr bwMode="auto">
            <a:xfrm>
              <a:off x="3341" y="3751"/>
              <a:ext cx="1087" cy="27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Combination 3</a:t>
              </a:r>
            </a:p>
          </p:txBody>
        </p:sp>
        <p:sp>
          <p:nvSpPr>
            <p:cNvPr id="65549" name="Rectangle 28"/>
            <p:cNvSpPr>
              <a:spLocks noChangeArrowheads="1"/>
            </p:cNvSpPr>
            <p:nvPr/>
          </p:nvSpPr>
          <p:spPr bwMode="auto">
            <a:xfrm>
              <a:off x="4333" y="3742"/>
              <a:ext cx="1086" cy="27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Combination 4</a:t>
              </a:r>
            </a:p>
          </p:txBody>
        </p:sp>
        <p:sp>
          <p:nvSpPr>
            <p:cNvPr id="65550" name="Rectangle 29"/>
            <p:cNvSpPr>
              <a:spLocks noChangeArrowheads="1"/>
            </p:cNvSpPr>
            <p:nvPr/>
          </p:nvSpPr>
          <p:spPr bwMode="auto">
            <a:xfrm>
              <a:off x="2509" y="3280"/>
              <a:ext cx="827" cy="30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0"/>
                <a:t>Gametes</a:t>
              </a:r>
            </a:p>
          </p:txBody>
        </p:sp>
        <p:sp>
          <p:nvSpPr>
            <p:cNvPr id="65551" name="Rectangle 30"/>
            <p:cNvSpPr>
              <a:spLocks noChangeArrowheads="1"/>
            </p:cNvSpPr>
            <p:nvPr/>
          </p:nvSpPr>
          <p:spPr bwMode="auto">
            <a:xfrm>
              <a:off x="2392" y="2408"/>
              <a:ext cx="1114" cy="30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0"/>
                <a:t>Metaphase II</a:t>
              </a:r>
            </a:p>
          </p:txBody>
        </p:sp>
        <p:sp>
          <p:nvSpPr>
            <p:cNvPr id="65552" name="Rectangle 31"/>
            <p:cNvSpPr>
              <a:spLocks noChangeArrowheads="1"/>
            </p:cNvSpPr>
            <p:nvPr/>
          </p:nvSpPr>
          <p:spPr bwMode="auto">
            <a:xfrm>
              <a:off x="2022" y="999"/>
              <a:ext cx="1729" cy="97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0"/>
                <a:t>Two equally probable</a:t>
              </a:r>
              <a:br>
                <a:rPr lang="en-US" b="0"/>
              </a:br>
              <a:r>
                <a:rPr lang="en-US" b="0"/>
                <a:t>arrangements of </a:t>
              </a:r>
              <a:br>
                <a:rPr lang="en-US" b="0"/>
              </a:br>
              <a:r>
                <a:rPr lang="en-US" b="0"/>
                <a:t>chromosomes at </a:t>
              </a:r>
              <a:br>
                <a:rPr lang="en-US" b="0"/>
              </a:br>
              <a:r>
                <a:rPr lang="en-US" b="0"/>
                <a:t>metaphase I</a:t>
              </a:r>
            </a:p>
          </p:txBody>
        </p:sp>
        <p:sp>
          <p:nvSpPr>
            <p:cNvPr id="65553" name="Rectangle 32"/>
            <p:cNvSpPr>
              <a:spLocks noChangeArrowheads="1"/>
            </p:cNvSpPr>
            <p:nvPr/>
          </p:nvSpPr>
          <p:spPr bwMode="auto">
            <a:xfrm>
              <a:off x="930" y="744"/>
              <a:ext cx="1123" cy="30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/>
                <a:t>Possibility 1</a:t>
              </a:r>
            </a:p>
          </p:txBody>
        </p:sp>
        <p:sp>
          <p:nvSpPr>
            <p:cNvPr id="65554" name="Rectangle 33"/>
            <p:cNvSpPr>
              <a:spLocks noChangeArrowheads="1"/>
            </p:cNvSpPr>
            <p:nvPr/>
          </p:nvSpPr>
          <p:spPr bwMode="auto">
            <a:xfrm>
              <a:off x="3810" y="744"/>
              <a:ext cx="1123" cy="30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/>
                <a:t>Possibility 2</a:t>
              </a:r>
            </a:p>
          </p:txBody>
        </p:sp>
      </p:grpSp>
      <p:sp>
        <p:nvSpPr>
          <p:cNvPr id="65540" name="Text Box 34"/>
          <p:cNvSpPr txBox="1">
            <a:spLocks noChangeArrowheads="1"/>
          </p:cNvSpPr>
          <p:nvPr/>
        </p:nvSpPr>
        <p:spPr bwMode="auto">
          <a:xfrm>
            <a:off x="288925" y="6218238"/>
            <a:ext cx="989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309688"/>
          </a:xfrm>
        </p:spPr>
        <p:txBody>
          <a:bodyPr/>
          <a:lstStyle/>
          <a:p>
            <a:pPr lvl="1" eaLnBrk="1" hangingPunct="1"/>
            <a:r>
              <a:rPr lang="en-US" smtClean="0"/>
              <a:t>Random fertilization of eggs by sperm</a:t>
            </a:r>
          </a:p>
          <a:p>
            <a:pPr lvl="2" eaLnBrk="1" hangingPunct="1"/>
            <a:r>
              <a:rPr lang="en-US" smtClean="0"/>
              <a:t>Greatly increases this variation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42164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smtClean="0"/>
              <a:t>8.18 Crossing over further increases genetic variability</a:t>
            </a:r>
          </a:p>
          <a:p>
            <a:pPr marL="455613" lvl="1" eaLnBrk="1" hangingPunct="1"/>
            <a:r>
              <a:rPr lang="en-US" smtClean="0"/>
              <a:t>Genetic recombination</a:t>
            </a:r>
          </a:p>
          <a:p>
            <a:pPr marL="909638" lvl="2" eaLnBrk="1" hangingPunct="1"/>
            <a:r>
              <a:rPr lang="en-US" smtClean="0"/>
              <a:t>Which results from </a:t>
            </a:r>
            <a:br>
              <a:rPr lang="en-US" smtClean="0"/>
            </a:br>
            <a:r>
              <a:rPr lang="en-US" smtClean="0"/>
              <a:t>crossing over during </a:t>
            </a:r>
            <a:br>
              <a:rPr lang="en-US" smtClean="0"/>
            </a:br>
            <a:r>
              <a:rPr lang="en-US" smtClean="0"/>
              <a:t>prophase I of meiosis, </a:t>
            </a:r>
            <a:br>
              <a:rPr lang="en-US" smtClean="0"/>
            </a:br>
            <a:r>
              <a:rPr lang="en-US" smtClean="0"/>
              <a:t>increases variation </a:t>
            </a:r>
            <a:br>
              <a:rPr lang="en-US" smtClean="0"/>
            </a:br>
            <a:r>
              <a:rPr lang="en-US" smtClean="0"/>
              <a:t>still further</a:t>
            </a:r>
          </a:p>
          <a:p>
            <a:pPr marL="909638" lvl="2" eaLnBrk="1" hangingPunct="1"/>
            <a:endParaRPr lang="en-US" smtClean="0"/>
          </a:p>
          <a:p>
            <a:pPr marL="909638" lvl="2" eaLnBrk="1" hangingPunct="1"/>
            <a:r>
              <a:rPr lang="en-US" smtClean="0">
                <a:hlinkClick r:id="rId2"/>
              </a:rPr>
              <a:t>Web activity</a:t>
            </a:r>
            <a:endParaRPr lang="en-US" smtClean="0"/>
          </a:p>
        </p:txBody>
      </p:sp>
      <p:sp>
        <p:nvSpPr>
          <p:cNvPr id="67587" name="Text Box 16"/>
          <p:cNvSpPr txBox="1">
            <a:spLocks noChangeArrowheads="1"/>
          </p:cNvSpPr>
          <p:nvPr/>
        </p:nvSpPr>
        <p:spPr bwMode="auto">
          <a:xfrm>
            <a:off x="288925" y="62182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8.18A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752975" y="1752600"/>
            <a:ext cx="4264025" cy="4533900"/>
            <a:chOff x="464" y="584"/>
            <a:chExt cx="4057" cy="3451"/>
          </a:xfrm>
        </p:grpSpPr>
        <p:pic>
          <p:nvPicPr>
            <p:cNvPr id="67589" name="Picture 19" descr="08_18aChiasmata_CNL.jpg     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7" y="584"/>
              <a:ext cx="3874" cy="3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590" name="Line 20"/>
            <p:cNvSpPr>
              <a:spLocks noChangeShapeType="1"/>
            </p:cNvSpPr>
            <p:nvPr/>
          </p:nvSpPr>
          <p:spPr bwMode="auto">
            <a:xfrm>
              <a:off x="2112" y="1792"/>
              <a:ext cx="273" cy="65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1" name="Line 21"/>
            <p:cNvSpPr>
              <a:spLocks noChangeShapeType="1"/>
            </p:cNvSpPr>
            <p:nvPr/>
          </p:nvSpPr>
          <p:spPr bwMode="auto">
            <a:xfrm flipV="1">
              <a:off x="2416" y="2640"/>
              <a:ext cx="0" cy="6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2" name="Rectangle 22"/>
            <p:cNvSpPr>
              <a:spLocks noChangeArrowheads="1"/>
            </p:cNvSpPr>
            <p:nvPr/>
          </p:nvSpPr>
          <p:spPr bwMode="auto">
            <a:xfrm>
              <a:off x="1949" y="2388"/>
              <a:ext cx="841" cy="2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Chiasma</a:t>
              </a:r>
            </a:p>
          </p:txBody>
        </p:sp>
        <p:sp>
          <p:nvSpPr>
            <p:cNvPr id="67593" name="AutoShape 23"/>
            <p:cNvSpPr>
              <a:spLocks/>
            </p:cNvSpPr>
            <p:nvPr/>
          </p:nvSpPr>
          <p:spPr bwMode="auto">
            <a:xfrm rot="2691149">
              <a:off x="976" y="2424"/>
              <a:ext cx="208" cy="608"/>
            </a:xfrm>
            <a:prstGeom prst="leftBrace">
              <a:avLst>
                <a:gd name="adj1" fmla="val 24359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67594" name="Rectangle 24"/>
            <p:cNvSpPr>
              <a:spLocks noChangeArrowheads="1"/>
            </p:cNvSpPr>
            <p:nvPr/>
          </p:nvSpPr>
          <p:spPr bwMode="auto">
            <a:xfrm>
              <a:off x="464" y="2468"/>
              <a:ext cx="662" cy="2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Tetrad</a:t>
              </a:r>
            </a:p>
          </p:txBody>
        </p:sp>
        <p:sp>
          <p:nvSpPr>
            <p:cNvPr id="67595" name="Line 25"/>
            <p:cNvSpPr>
              <a:spLocks noChangeShapeType="1"/>
            </p:cNvSpPr>
            <p:nvPr/>
          </p:nvSpPr>
          <p:spPr bwMode="auto">
            <a:xfrm>
              <a:off x="1904" y="3640"/>
              <a:ext cx="168" cy="2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6" name="Rectangle 26"/>
            <p:cNvSpPr>
              <a:spLocks noChangeArrowheads="1"/>
            </p:cNvSpPr>
            <p:nvPr/>
          </p:nvSpPr>
          <p:spPr bwMode="auto">
            <a:xfrm>
              <a:off x="1544" y="3803"/>
              <a:ext cx="1065" cy="2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Centromere</a:t>
              </a:r>
            </a:p>
          </p:txBody>
        </p:sp>
        <p:sp>
          <p:nvSpPr>
            <p:cNvPr id="67597" name="Rectangle 27"/>
            <p:cNvSpPr>
              <a:spLocks noChangeArrowheads="1"/>
            </p:cNvSpPr>
            <p:nvPr/>
          </p:nvSpPr>
          <p:spPr bwMode="auto">
            <a:xfrm rot="-5400000">
              <a:off x="3665" y="1700"/>
              <a:ext cx="881" cy="29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TEM 2,200</a:t>
              </a:r>
              <a:r>
                <a:rPr lang="en-US" sz="1400" b="0">
                  <a:sym typeface="Symbol" pitchFamily="18" charset="2"/>
                </a:rPr>
                <a:t></a:t>
              </a:r>
              <a:endParaRPr lang="en-US" sz="1400" b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424363" y="855663"/>
            <a:ext cx="1490662" cy="5486400"/>
            <a:chOff x="2411" y="631"/>
            <a:chExt cx="939" cy="3456"/>
          </a:xfrm>
        </p:grpSpPr>
        <p:pic>
          <p:nvPicPr>
            <p:cNvPr id="68662" name="Picture 16" descr="08_18bCrossingOver_U.jpg    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11" y="754"/>
              <a:ext cx="939" cy="3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663" name="Rectangle 17"/>
            <p:cNvSpPr>
              <a:spLocks noChangeArrowheads="1"/>
            </p:cNvSpPr>
            <p:nvPr/>
          </p:nvSpPr>
          <p:spPr bwMode="auto">
            <a:xfrm>
              <a:off x="2496" y="631"/>
              <a:ext cx="412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/>
                <a:t>Coat-color</a:t>
              </a:r>
              <a:br>
                <a:rPr lang="en-US" sz="800" b="0"/>
              </a:br>
              <a:r>
                <a:rPr lang="en-US" sz="800" b="0"/>
                <a:t>genes</a:t>
              </a:r>
            </a:p>
          </p:txBody>
        </p:sp>
        <p:sp>
          <p:nvSpPr>
            <p:cNvPr id="68664" name="Rectangle 18"/>
            <p:cNvSpPr>
              <a:spLocks noChangeArrowheads="1"/>
            </p:cNvSpPr>
            <p:nvPr/>
          </p:nvSpPr>
          <p:spPr bwMode="auto">
            <a:xfrm>
              <a:off x="2943" y="631"/>
              <a:ext cx="387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800" b="0"/>
                <a:t>Eye-color</a:t>
              </a:r>
              <a:br>
                <a:rPr lang="en-US" sz="800" b="0"/>
              </a:br>
              <a:r>
                <a:rPr lang="en-US" sz="800" b="0"/>
                <a:t>genes</a:t>
              </a:r>
            </a:p>
          </p:txBody>
        </p:sp>
      </p:grpSp>
      <p:sp>
        <p:nvSpPr>
          <p:cNvPr id="68611" name="Text Box 19"/>
          <p:cNvSpPr txBox="1">
            <a:spLocks noChangeArrowheads="1"/>
          </p:cNvSpPr>
          <p:nvPr/>
        </p:nvSpPr>
        <p:spPr bwMode="auto">
          <a:xfrm>
            <a:off x="5899150" y="1158875"/>
            <a:ext cx="1162050" cy="458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800" b="0"/>
              <a:t>Tetrad (homologous pair of chromosomes in synapsis)</a:t>
            </a:r>
          </a:p>
        </p:txBody>
      </p:sp>
      <p:sp>
        <p:nvSpPr>
          <p:cNvPr id="68612" name="AutoShape 20"/>
          <p:cNvSpPr>
            <a:spLocks/>
          </p:cNvSpPr>
          <p:nvPr/>
        </p:nvSpPr>
        <p:spPr bwMode="auto">
          <a:xfrm>
            <a:off x="5735638" y="1185863"/>
            <a:ext cx="127000" cy="406400"/>
          </a:xfrm>
          <a:prstGeom prst="rightBrace">
            <a:avLst>
              <a:gd name="adj1" fmla="val 2666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hangingPunct="0"/>
            <a:endParaRPr lang="en-US"/>
          </a:p>
        </p:txBody>
      </p:sp>
      <p:sp>
        <p:nvSpPr>
          <p:cNvPr id="68613" name="Text Box 22"/>
          <p:cNvSpPr txBox="1">
            <a:spLocks noChangeArrowheads="1"/>
          </p:cNvSpPr>
          <p:nvPr/>
        </p:nvSpPr>
        <p:spPr bwMode="auto">
          <a:xfrm>
            <a:off x="4795838" y="1073150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14" name="Text Box 23"/>
          <p:cNvSpPr txBox="1">
            <a:spLocks noChangeArrowheads="1"/>
          </p:cNvSpPr>
          <p:nvPr/>
        </p:nvSpPr>
        <p:spPr bwMode="auto">
          <a:xfrm>
            <a:off x="5441950" y="1071563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15" name="Text Box 24"/>
          <p:cNvSpPr txBox="1">
            <a:spLocks noChangeArrowheads="1"/>
          </p:cNvSpPr>
          <p:nvPr/>
        </p:nvSpPr>
        <p:spPr bwMode="auto">
          <a:xfrm>
            <a:off x="4813300" y="1463675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16" name="Text Box 25"/>
          <p:cNvSpPr txBox="1">
            <a:spLocks noChangeArrowheads="1"/>
          </p:cNvSpPr>
          <p:nvPr/>
        </p:nvSpPr>
        <p:spPr bwMode="auto">
          <a:xfrm>
            <a:off x="5427663" y="1460500"/>
            <a:ext cx="344487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17" name="Text Box 27"/>
          <p:cNvSpPr txBox="1">
            <a:spLocks noChangeArrowheads="1"/>
          </p:cNvSpPr>
          <p:nvPr/>
        </p:nvSpPr>
        <p:spPr bwMode="auto">
          <a:xfrm>
            <a:off x="4829175" y="2043113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18" name="Text Box 28"/>
          <p:cNvSpPr txBox="1">
            <a:spLocks noChangeArrowheads="1"/>
          </p:cNvSpPr>
          <p:nvPr/>
        </p:nvSpPr>
        <p:spPr bwMode="auto">
          <a:xfrm>
            <a:off x="5475288" y="2041525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19" name="Text Box 29"/>
          <p:cNvSpPr txBox="1">
            <a:spLocks noChangeArrowheads="1"/>
          </p:cNvSpPr>
          <p:nvPr/>
        </p:nvSpPr>
        <p:spPr bwMode="auto">
          <a:xfrm>
            <a:off x="4846638" y="2433638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20" name="Text Box 30"/>
          <p:cNvSpPr txBox="1">
            <a:spLocks noChangeArrowheads="1"/>
          </p:cNvSpPr>
          <p:nvPr/>
        </p:nvSpPr>
        <p:spPr bwMode="auto">
          <a:xfrm>
            <a:off x="5461000" y="2430463"/>
            <a:ext cx="344488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21" name="Text Box 33"/>
          <p:cNvSpPr txBox="1">
            <a:spLocks noChangeArrowheads="1"/>
          </p:cNvSpPr>
          <p:nvPr/>
        </p:nvSpPr>
        <p:spPr bwMode="auto">
          <a:xfrm>
            <a:off x="4813300" y="2981325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22" name="Text Box 34"/>
          <p:cNvSpPr txBox="1">
            <a:spLocks noChangeArrowheads="1"/>
          </p:cNvSpPr>
          <p:nvPr/>
        </p:nvSpPr>
        <p:spPr bwMode="auto">
          <a:xfrm>
            <a:off x="5459413" y="2979738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23" name="Text Box 35"/>
          <p:cNvSpPr txBox="1">
            <a:spLocks noChangeArrowheads="1"/>
          </p:cNvSpPr>
          <p:nvPr/>
        </p:nvSpPr>
        <p:spPr bwMode="auto">
          <a:xfrm>
            <a:off x="4830763" y="3371850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24" name="Text Box 36"/>
          <p:cNvSpPr txBox="1">
            <a:spLocks noChangeArrowheads="1"/>
          </p:cNvSpPr>
          <p:nvPr/>
        </p:nvSpPr>
        <p:spPr bwMode="auto">
          <a:xfrm>
            <a:off x="5445125" y="3368675"/>
            <a:ext cx="344488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25" name="Text Box 37"/>
          <p:cNvSpPr txBox="1">
            <a:spLocks noChangeArrowheads="1"/>
          </p:cNvSpPr>
          <p:nvPr/>
        </p:nvSpPr>
        <p:spPr bwMode="auto">
          <a:xfrm>
            <a:off x="5659438" y="3187700"/>
            <a:ext cx="628650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/>
              <a:t>Chiasma</a:t>
            </a:r>
          </a:p>
        </p:txBody>
      </p:sp>
      <p:sp>
        <p:nvSpPr>
          <p:cNvPr id="68626" name="Line 38"/>
          <p:cNvSpPr>
            <a:spLocks noChangeShapeType="1"/>
          </p:cNvSpPr>
          <p:nvPr/>
        </p:nvSpPr>
        <p:spPr bwMode="auto">
          <a:xfrm>
            <a:off x="5273675" y="3295650"/>
            <a:ext cx="4540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27" name="Text Box 41"/>
          <p:cNvSpPr txBox="1">
            <a:spLocks noChangeArrowheads="1"/>
          </p:cNvSpPr>
          <p:nvPr/>
        </p:nvSpPr>
        <p:spPr bwMode="auto">
          <a:xfrm>
            <a:off x="4822825" y="3933825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28" name="Text Box 42"/>
          <p:cNvSpPr txBox="1">
            <a:spLocks noChangeArrowheads="1"/>
          </p:cNvSpPr>
          <p:nvPr/>
        </p:nvSpPr>
        <p:spPr bwMode="auto">
          <a:xfrm>
            <a:off x="5468938" y="3932238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29" name="Text Box 43"/>
          <p:cNvSpPr txBox="1">
            <a:spLocks noChangeArrowheads="1"/>
          </p:cNvSpPr>
          <p:nvPr/>
        </p:nvSpPr>
        <p:spPr bwMode="auto">
          <a:xfrm>
            <a:off x="4840288" y="4157663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30" name="Text Box 44"/>
          <p:cNvSpPr txBox="1">
            <a:spLocks noChangeArrowheads="1"/>
          </p:cNvSpPr>
          <p:nvPr/>
        </p:nvSpPr>
        <p:spPr bwMode="auto">
          <a:xfrm>
            <a:off x="5454650" y="4154488"/>
            <a:ext cx="344488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31" name="Text Box 45"/>
          <p:cNvSpPr txBox="1">
            <a:spLocks noChangeArrowheads="1"/>
          </p:cNvSpPr>
          <p:nvPr/>
        </p:nvSpPr>
        <p:spPr bwMode="auto">
          <a:xfrm>
            <a:off x="4837113" y="4392613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32" name="Text Box 46"/>
          <p:cNvSpPr txBox="1">
            <a:spLocks noChangeArrowheads="1"/>
          </p:cNvSpPr>
          <p:nvPr/>
        </p:nvSpPr>
        <p:spPr bwMode="auto">
          <a:xfrm>
            <a:off x="5483225" y="4391025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33" name="Text Box 47"/>
          <p:cNvSpPr txBox="1">
            <a:spLocks noChangeArrowheads="1"/>
          </p:cNvSpPr>
          <p:nvPr/>
        </p:nvSpPr>
        <p:spPr bwMode="auto">
          <a:xfrm>
            <a:off x="4854575" y="4616450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34" name="Text Box 48"/>
          <p:cNvSpPr txBox="1">
            <a:spLocks noChangeArrowheads="1"/>
          </p:cNvSpPr>
          <p:nvPr/>
        </p:nvSpPr>
        <p:spPr bwMode="auto">
          <a:xfrm>
            <a:off x="5468938" y="4613275"/>
            <a:ext cx="344487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35" name="Text Box 51"/>
          <p:cNvSpPr txBox="1">
            <a:spLocks noChangeArrowheads="1"/>
          </p:cNvSpPr>
          <p:nvPr/>
        </p:nvSpPr>
        <p:spPr bwMode="auto">
          <a:xfrm>
            <a:off x="4806950" y="5183188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36" name="Text Box 52"/>
          <p:cNvSpPr txBox="1">
            <a:spLocks noChangeArrowheads="1"/>
          </p:cNvSpPr>
          <p:nvPr/>
        </p:nvSpPr>
        <p:spPr bwMode="auto">
          <a:xfrm>
            <a:off x="5453063" y="5181600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37" name="Text Box 53"/>
          <p:cNvSpPr txBox="1">
            <a:spLocks noChangeArrowheads="1"/>
          </p:cNvSpPr>
          <p:nvPr/>
        </p:nvSpPr>
        <p:spPr bwMode="auto">
          <a:xfrm>
            <a:off x="4818063" y="5438775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38" name="Text Box 54"/>
          <p:cNvSpPr txBox="1">
            <a:spLocks noChangeArrowheads="1"/>
          </p:cNvSpPr>
          <p:nvPr/>
        </p:nvSpPr>
        <p:spPr bwMode="auto">
          <a:xfrm>
            <a:off x="5464175" y="5437188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39" name="Text Box 55"/>
          <p:cNvSpPr txBox="1">
            <a:spLocks noChangeArrowheads="1"/>
          </p:cNvSpPr>
          <p:nvPr/>
        </p:nvSpPr>
        <p:spPr bwMode="auto">
          <a:xfrm>
            <a:off x="4821238" y="5686425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40" name="Text Box 56"/>
          <p:cNvSpPr txBox="1">
            <a:spLocks noChangeArrowheads="1"/>
          </p:cNvSpPr>
          <p:nvPr/>
        </p:nvSpPr>
        <p:spPr bwMode="auto">
          <a:xfrm>
            <a:off x="5467350" y="5684838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41" name="Text Box 57"/>
          <p:cNvSpPr txBox="1">
            <a:spLocks noChangeArrowheads="1"/>
          </p:cNvSpPr>
          <p:nvPr/>
        </p:nvSpPr>
        <p:spPr bwMode="auto">
          <a:xfrm>
            <a:off x="4832350" y="5934075"/>
            <a:ext cx="225425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c</a:t>
            </a:r>
            <a:endParaRPr lang="en-US" sz="800" b="0"/>
          </a:p>
        </p:txBody>
      </p:sp>
      <p:sp>
        <p:nvSpPr>
          <p:cNvPr id="68642" name="Text Box 58"/>
          <p:cNvSpPr txBox="1">
            <a:spLocks noChangeArrowheads="1"/>
          </p:cNvSpPr>
          <p:nvPr/>
        </p:nvSpPr>
        <p:spPr bwMode="auto">
          <a:xfrm>
            <a:off x="5478463" y="5932488"/>
            <a:ext cx="225425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 i="1"/>
              <a:t>e</a:t>
            </a:r>
            <a:endParaRPr lang="en-US" sz="800" b="0"/>
          </a:p>
        </p:txBody>
      </p:sp>
      <p:sp>
        <p:nvSpPr>
          <p:cNvPr id="68643" name="Text Box 59"/>
          <p:cNvSpPr txBox="1">
            <a:spLocks noChangeArrowheads="1"/>
          </p:cNvSpPr>
          <p:nvPr/>
        </p:nvSpPr>
        <p:spPr bwMode="auto">
          <a:xfrm>
            <a:off x="5756275" y="5254625"/>
            <a:ext cx="1570038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/>
              <a:t>Parental type of chromosome</a:t>
            </a:r>
          </a:p>
        </p:txBody>
      </p:sp>
      <p:sp>
        <p:nvSpPr>
          <p:cNvPr id="68644" name="Text Box 60"/>
          <p:cNvSpPr txBox="1">
            <a:spLocks noChangeArrowheads="1"/>
          </p:cNvSpPr>
          <p:nvPr/>
        </p:nvSpPr>
        <p:spPr bwMode="auto">
          <a:xfrm>
            <a:off x="5759450" y="5500688"/>
            <a:ext cx="1570038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/>
              <a:t>Recombinant chromosome</a:t>
            </a:r>
          </a:p>
        </p:txBody>
      </p:sp>
      <p:sp>
        <p:nvSpPr>
          <p:cNvPr id="68645" name="Text Box 61"/>
          <p:cNvSpPr txBox="1">
            <a:spLocks noChangeArrowheads="1"/>
          </p:cNvSpPr>
          <p:nvPr/>
        </p:nvSpPr>
        <p:spPr bwMode="auto">
          <a:xfrm>
            <a:off x="5762625" y="5754688"/>
            <a:ext cx="1570038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/>
              <a:t>Recombinant chromosome</a:t>
            </a:r>
          </a:p>
        </p:txBody>
      </p:sp>
      <p:sp>
        <p:nvSpPr>
          <p:cNvPr id="68646" name="Text Box 62"/>
          <p:cNvSpPr txBox="1">
            <a:spLocks noChangeArrowheads="1"/>
          </p:cNvSpPr>
          <p:nvPr/>
        </p:nvSpPr>
        <p:spPr bwMode="auto">
          <a:xfrm>
            <a:off x="5765800" y="6008688"/>
            <a:ext cx="1570038" cy="214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/>
              <a:t>Parental type of chromosome</a:t>
            </a:r>
          </a:p>
        </p:txBody>
      </p:sp>
      <p:sp>
        <p:nvSpPr>
          <p:cNvPr id="68647" name="Text Box 63"/>
          <p:cNvSpPr txBox="1">
            <a:spLocks noChangeArrowheads="1"/>
          </p:cNvSpPr>
          <p:nvPr/>
        </p:nvSpPr>
        <p:spPr bwMode="auto">
          <a:xfrm>
            <a:off x="5211763" y="6178550"/>
            <a:ext cx="1570037" cy="214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800" b="0"/>
              <a:t>Gametes of four genetic types</a:t>
            </a:r>
          </a:p>
        </p:txBody>
      </p:sp>
      <p:sp>
        <p:nvSpPr>
          <p:cNvPr id="6864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458913"/>
          </a:xfrm>
        </p:spPr>
        <p:txBody>
          <a:bodyPr/>
          <a:lstStyle/>
          <a:p>
            <a:pPr lvl="1" eaLnBrk="1" hangingPunct="1"/>
            <a:r>
              <a:rPr lang="en-US" smtClean="0"/>
              <a:t>How crossing </a:t>
            </a:r>
            <a:br>
              <a:rPr lang="en-US" smtClean="0"/>
            </a:br>
            <a:r>
              <a:rPr lang="en-US" smtClean="0"/>
              <a:t>over leads to </a:t>
            </a:r>
            <a:br>
              <a:rPr lang="en-US" smtClean="0"/>
            </a:br>
            <a:r>
              <a:rPr lang="en-US" smtClean="0"/>
              <a:t>genetic variation</a:t>
            </a:r>
          </a:p>
        </p:txBody>
      </p: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5173663" y="1727200"/>
            <a:ext cx="2087562" cy="257175"/>
            <a:chOff x="3267" y="1096"/>
            <a:chExt cx="1315" cy="162"/>
          </a:xfrm>
        </p:grpSpPr>
        <p:sp>
          <p:nvSpPr>
            <p:cNvPr id="68660" name="Text Box 21"/>
            <p:cNvSpPr txBox="1">
              <a:spLocks noChangeArrowheads="1"/>
            </p:cNvSpPr>
            <p:nvPr/>
          </p:nvSpPr>
          <p:spPr bwMode="auto">
            <a:xfrm>
              <a:off x="3412" y="1096"/>
              <a:ext cx="1170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800" b="0"/>
                <a:t>Breakage of homologous chromatids</a:t>
              </a:r>
            </a:p>
          </p:txBody>
        </p:sp>
        <p:sp>
          <p:nvSpPr>
            <p:cNvPr id="68661" name="Text Box 26"/>
            <p:cNvSpPr txBox="1">
              <a:spLocks noChangeArrowheads="1"/>
            </p:cNvSpPr>
            <p:nvPr/>
          </p:nvSpPr>
          <p:spPr bwMode="auto">
            <a:xfrm>
              <a:off x="3267" y="1133"/>
              <a:ext cx="147" cy="12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700">
                  <a:solidFill>
                    <a:schemeClr val="bg1"/>
                  </a:solidFill>
                </a:rPr>
                <a:t>1</a:t>
              </a:r>
              <a:endParaRPr lang="en-US" sz="80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5178425" y="2732088"/>
            <a:ext cx="2085975" cy="214312"/>
            <a:chOff x="3262" y="1721"/>
            <a:chExt cx="1314" cy="135"/>
          </a:xfrm>
        </p:grpSpPr>
        <p:sp>
          <p:nvSpPr>
            <p:cNvPr id="68658" name="Text Box 31"/>
            <p:cNvSpPr txBox="1">
              <a:spLocks noChangeArrowheads="1"/>
            </p:cNvSpPr>
            <p:nvPr/>
          </p:nvSpPr>
          <p:spPr bwMode="auto">
            <a:xfrm>
              <a:off x="3406" y="1721"/>
              <a:ext cx="1170" cy="13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800" b="0"/>
                <a:t>Joining of homologous chromatids</a:t>
              </a:r>
            </a:p>
          </p:txBody>
        </p:sp>
        <p:sp>
          <p:nvSpPr>
            <p:cNvPr id="68659" name="Text Box 32"/>
            <p:cNvSpPr txBox="1">
              <a:spLocks noChangeArrowheads="1"/>
            </p:cNvSpPr>
            <p:nvPr/>
          </p:nvSpPr>
          <p:spPr bwMode="auto">
            <a:xfrm>
              <a:off x="3262" y="1722"/>
              <a:ext cx="147" cy="12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700">
                  <a:solidFill>
                    <a:schemeClr val="bg1"/>
                  </a:solidFill>
                </a:rPr>
                <a:t>2</a:t>
              </a:r>
              <a:endParaRPr lang="en-US" sz="80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66"/>
          <p:cNvGrpSpPr>
            <a:grpSpLocks/>
          </p:cNvGrpSpPr>
          <p:nvPr/>
        </p:nvGrpSpPr>
        <p:grpSpPr bwMode="auto">
          <a:xfrm>
            <a:off x="5178425" y="3575050"/>
            <a:ext cx="1738313" cy="336550"/>
            <a:chOff x="3262" y="2252"/>
            <a:chExt cx="1095" cy="212"/>
          </a:xfrm>
        </p:grpSpPr>
        <p:sp>
          <p:nvSpPr>
            <p:cNvPr id="68656" name="Text Box 39"/>
            <p:cNvSpPr txBox="1">
              <a:spLocks noChangeArrowheads="1"/>
            </p:cNvSpPr>
            <p:nvPr/>
          </p:nvSpPr>
          <p:spPr bwMode="auto">
            <a:xfrm>
              <a:off x="3262" y="2315"/>
              <a:ext cx="147" cy="12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700">
                  <a:solidFill>
                    <a:schemeClr val="bg1"/>
                  </a:solidFill>
                </a:rPr>
                <a:t>3</a:t>
              </a:r>
              <a:endParaRPr lang="en-US" sz="800">
                <a:solidFill>
                  <a:schemeClr val="bg1"/>
                </a:solidFill>
              </a:endParaRPr>
            </a:p>
          </p:txBody>
        </p:sp>
        <p:sp>
          <p:nvSpPr>
            <p:cNvPr id="68657" name="Text Box 40"/>
            <p:cNvSpPr txBox="1">
              <a:spLocks noChangeArrowheads="1"/>
            </p:cNvSpPr>
            <p:nvPr/>
          </p:nvSpPr>
          <p:spPr bwMode="auto">
            <a:xfrm>
              <a:off x="3411" y="2252"/>
              <a:ext cx="946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800" b="0"/>
                <a:t>Separation of homologous chromosomes at anaphase I</a:t>
              </a:r>
            </a:p>
          </p:txBody>
        </p:sp>
      </p:grpSp>
      <p:grpSp>
        <p:nvGrpSpPr>
          <p:cNvPr id="6" name="Group 65"/>
          <p:cNvGrpSpPr>
            <a:grpSpLocks/>
          </p:cNvGrpSpPr>
          <p:nvPr/>
        </p:nvGrpSpPr>
        <p:grpSpPr bwMode="auto">
          <a:xfrm>
            <a:off x="5170488" y="4765675"/>
            <a:ext cx="1736725" cy="458788"/>
            <a:chOff x="3257" y="3002"/>
            <a:chExt cx="1094" cy="289"/>
          </a:xfrm>
        </p:grpSpPr>
        <p:sp>
          <p:nvSpPr>
            <p:cNvPr id="68654" name="Text Box 49"/>
            <p:cNvSpPr txBox="1">
              <a:spLocks noChangeArrowheads="1"/>
            </p:cNvSpPr>
            <p:nvPr/>
          </p:nvSpPr>
          <p:spPr bwMode="auto">
            <a:xfrm>
              <a:off x="3257" y="3097"/>
              <a:ext cx="147" cy="12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700">
                  <a:solidFill>
                    <a:schemeClr val="bg1"/>
                  </a:solidFill>
                </a:rPr>
                <a:t>4</a:t>
              </a:r>
              <a:endParaRPr lang="en-US" sz="800">
                <a:solidFill>
                  <a:schemeClr val="bg1"/>
                </a:solidFill>
              </a:endParaRPr>
            </a:p>
          </p:txBody>
        </p:sp>
        <p:sp>
          <p:nvSpPr>
            <p:cNvPr id="68655" name="Text Box 50"/>
            <p:cNvSpPr txBox="1">
              <a:spLocks noChangeArrowheads="1"/>
            </p:cNvSpPr>
            <p:nvPr/>
          </p:nvSpPr>
          <p:spPr bwMode="auto">
            <a:xfrm>
              <a:off x="3405" y="3002"/>
              <a:ext cx="946" cy="28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800" b="0"/>
                <a:t>Separation of chromatids at anaphase II and completion of meiosis</a:t>
              </a:r>
            </a:p>
          </p:txBody>
        </p:sp>
      </p:grpSp>
      <p:sp>
        <p:nvSpPr>
          <p:cNvPr id="68653" name="Text Box 64"/>
          <p:cNvSpPr txBox="1">
            <a:spLocks noChangeArrowheads="1"/>
          </p:cNvSpPr>
          <p:nvPr/>
        </p:nvSpPr>
        <p:spPr bwMode="auto">
          <a:xfrm>
            <a:off x="288925" y="62182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8.18B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454900" cy="4108450"/>
          </a:xfrm>
        </p:spPr>
        <p:txBody>
          <a:bodyPr/>
          <a:lstStyle/>
          <a:p>
            <a:pPr marL="0" indent="0" eaLnBrk="1" hangingPunct="1"/>
            <a:r>
              <a:rPr lang="en-US" smtClean="0"/>
              <a:t>8.21 Accidents during meiosis can alter chromosome number</a:t>
            </a:r>
          </a:p>
          <a:p>
            <a:pPr marL="455613" lvl="1" eaLnBrk="1" hangingPunct="1">
              <a:spcBef>
                <a:spcPct val="15000"/>
              </a:spcBef>
            </a:pPr>
            <a:r>
              <a:rPr lang="en-US" smtClean="0"/>
              <a:t>Abnormal chromosome count is a result of </a:t>
            </a:r>
            <a:r>
              <a:rPr lang="en-US" b="1" i="1" u="sng" smtClean="0"/>
              <a:t>nondisjunction</a:t>
            </a:r>
          </a:p>
          <a:p>
            <a:pPr marL="909638" lvl="2" eaLnBrk="1" hangingPunct="1">
              <a:spcBef>
                <a:spcPct val="15000"/>
              </a:spcBef>
            </a:pPr>
            <a:r>
              <a:rPr lang="en-US" smtClean="0"/>
              <a:t>The failure of homologous pairs to separate during meiosis I</a:t>
            </a:r>
          </a:p>
          <a:p>
            <a:pPr marL="909638" lvl="2" eaLnBrk="1" hangingPunct="1">
              <a:spcBef>
                <a:spcPct val="15000"/>
              </a:spcBef>
            </a:pPr>
            <a:r>
              <a:rPr lang="en-US" smtClean="0"/>
              <a:t>The failure of sister chromatids to separate during meiosis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lagCount" hidden="1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5180013" y="774700"/>
            <a:ext cx="280987" cy="268288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latin typeface="Tahoma" pitchFamily="34" charset="0"/>
              </a:rPr>
              <a:t>0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52388" y="1320800"/>
            <a:ext cx="8964612" cy="4546600"/>
            <a:chOff x="33" y="832"/>
            <a:chExt cx="5647" cy="2864"/>
          </a:xfrm>
        </p:grpSpPr>
        <p:pic>
          <p:nvPicPr>
            <p:cNvPr id="70662" name="Picture 6" descr="08_21aNondisjunctionMI_U.jpg                                   0050B34F203                            BE608B58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" y="832"/>
              <a:ext cx="3015" cy="2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663" name="Text Box 7"/>
            <p:cNvSpPr txBox="1">
              <a:spLocks noChangeArrowheads="1"/>
            </p:cNvSpPr>
            <p:nvPr/>
          </p:nvSpPr>
          <p:spPr bwMode="auto">
            <a:xfrm>
              <a:off x="205" y="1136"/>
              <a:ext cx="8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0"/>
                <a:t>Nondisjunction in meiosis I</a:t>
              </a:r>
            </a:p>
          </p:txBody>
        </p:sp>
        <p:sp>
          <p:nvSpPr>
            <p:cNvPr id="70664" name="Text Box 8"/>
            <p:cNvSpPr txBox="1">
              <a:spLocks noChangeArrowheads="1"/>
            </p:cNvSpPr>
            <p:nvPr/>
          </p:nvSpPr>
          <p:spPr bwMode="auto">
            <a:xfrm>
              <a:off x="229" y="2013"/>
              <a:ext cx="5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0"/>
                <a:t>Normal meiosis II</a:t>
              </a:r>
            </a:p>
          </p:txBody>
        </p:sp>
        <p:sp>
          <p:nvSpPr>
            <p:cNvPr id="70665" name="Text Box 9"/>
            <p:cNvSpPr txBox="1">
              <a:spLocks noChangeArrowheads="1"/>
            </p:cNvSpPr>
            <p:nvPr/>
          </p:nvSpPr>
          <p:spPr bwMode="auto">
            <a:xfrm>
              <a:off x="164" y="2869"/>
              <a:ext cx="52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0"/>
                <a:t>Gametes</a:t>
              </a:r>
            </a:p>
          </p:txBody>
        </p:sp>
        <p:sp>
          <p:nvSpPr>
            <p:cNvPr id="70666" name="Text Box 10"/>
            <p:cNvSpPr txBox="1">
              <a:spLocks noChangeArrowheads="1"/>
            </p:cNvSpPr>
            <p:nvPr/>
          </p:nvSpPr>
          <p:spPr bwMode="auto">
            <a:xfrm>
              <a:off x="912" y="3126"/>
              <a:ext cx="36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 i="1"/>
                <a:t>n </a:t>
              </a:r>
              <a:r>
                <a:rPr lang="en-US" sz="1200" b="0">
                  <a:latin typeface="Symbol" pitchFamily="18" charset="2"/>
                </a:rPr>
                <a:t>+</a:t>
              </a:r>
              <a:r>
                <a:rPr lang="en-US" sz="1200" b="0"/>
                <a:t> 1 </a:t>
              </a:r>
            </a:p>
          </p:txBody>
        </p:sp>
        <p:sp>
          <p:nvSpPr>
            <p:cNvPr id="70667" name="Text Box 11"/>
            <p:cNvSpPr txBox="1">
              <a:spLocks noChangeArrowheads="1"/>
            </p:cNvSpPr>
            <p:nvPr/>
          </p:nvSpPr>
          <p:spPr bwMode="auto">
            <a:xfrm>
              <a:off x="1374" y="3126"/>
              <a:ext cx="36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 i="1"/>
                <a:t>n </a:t>
              </a:r>
              <a:r>
                <a:rPr lang="en-US" sz="1200" b="0">
                  <a:latin typeface="Symbol" pitchFamily="18" charset="2"/>
                </a:rPr>
                <a:t>+</a:t>
              </a:r>
              <a:r>
                <a:rPr lang="en-US" sz="1200" b="0"/>
                <a:t> 1 </a:t>
              </a:r>
            </a:p>
          </p:txBody>
        </p:sp>
        <p:sp>
          <p:nvSpPr>
            <p:cNvPr id="70668" name="Text Box 12"/>
            <p:cNvSpPr txBox="1">
              <a:spLocks noChangeArrowheads="1"/>
            </p:cNvSpPr>
            <p:nvPr/>
          </p:nvSpPr>
          <p:spPr bwMode="auto">
            <a:xfrm>
              <a:off x="1823" y="3126"/>
              <a:ext cx="33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 i="1"/>
                <a:t>n </a:t>
              </a:r>
              <a:r>
                <a:rPr lang="en-US" sz="1200" b="0">
                  <a:latin typeface="Symbol" pitchFamily="18" charset="2"/>
                  <a:sym typeface="Symbol" pitchFamily="18" charset="2"/>
                </a:rPr>
                <a:t></a:t>
              </a:r>
              <a:r>
                <a:rPr lang="en-US" sz="1200" b="0"/>
                <a:t>1 </a:t>
              </a:r>
            </a:p>
          </p:txBody>
        </p:sp>
        <p:sp>
          <p:nvSpPr>
            <p:cNvPr id="70669" name="Text Box 13"/>
            <p:cNvSpPr txBox="1">
              <a:spLocks noChangeArrowheads="1"/>
            </p:cNvSpPr>
            <p:nvPr/>
          </p:nvSpPr>
          <p:spPr bwMode="auto">
            <a:xfrm>
              <a:off x="2260" y="3126"/>
              <a:ext cx="33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 i="1"/>
                <a:t>n </a:t>
              </a:r>
              <a:r>
                <a:rPr lang="en-US" sz="1200" b="0">
                  <a:latin typeface="Symbol" pitchFamily="18" charset="2"/>
                  <a:sym typeface="Symbol" pitchFamily="18" charset="2"/>
                </a:rPr>
                <a:t></a:t>
              </a:r>
              <a:r>
                <a:rPr lang="en-US" sz="1200" b="0"/>
                <a:t>1 </a:t>
              </a:r>
            </a:p>
          </p:txBody>
        </p:sp>
        <p:sp>
          <p:nvSpPr>
            <p:cNvPr id="70670" name="Text Box 14"/>
            <p:cNvSpPr txBox="1">
              <a:spLocks noChangeArrowheads="1"/>
            </p:cNvSpPr>
            <p:nvPr/>
          </p:nvSpPr>
          <p:spPr bwMode="auto">
            <a:xfrm>
              <a:off x="1074" y="3395"/>
              <a:ext cx="12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0"/>
                <a:t>Number of chromosomes</a:t>
              </a:r>
            </a:p>
          </p:txBody>
        </p:sp>
        <p:sp>
          <p:nvSpPr>
            <p:cNvPr id="70671" name="Line 15"/>
            <p:cNvSpPr>
              <a:spLocks noChangeShapeType="1"/>
            </p:cNvSpPr>
            <p:nvPr/>
          </p:nvSpPr>
          <p:spPr bwMode="auto">
            <a:xfrm flipH="1" flipV="1">
              <a:off x="766" y="1351"/>
              <a:ext cx="793" cy="1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0672" name="Picture 17" descr="08_21bNondisjunctionMII_U.jpg                                  0050B34F203                            BE60CDDB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95" y="935"/>
              <a:ext cx="2685" cy="2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673" name="Text Box 18"/>
            <p:cNvSpPr txBox="1">
              <a:spLocks noChangeArrowheads="1"/>
            </p:cNvSpPr>
            <p:nvPr/>
          </p:nvSpPr>
          <p:spPr bwMode="auto">
            <a:xfrm>
              <a:off x="3188" y="2022"/>
              <a:ext cx="7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0"/>
                <a:t>Nondisjunction in meiosis II</a:t>
              </a:r>
            </a:p>
          </p:txBody>
        </p:sp>
        <p:sp>
          <p:nvSpPr>
            <p:cNvPr id="70674" name="Text Box 19"/>
            <p:cNvSpPr txBox="1">
              <a:spLocks noChangeArrowheads="1"/>
            </p:cNvSpPr>
            <p:nvPr/>
          </p:nvSpPr>
          <p:spPr bwMode="auto">
            <a:xfrm>
              <a:off x="3212" y="1266"/>
              <a:ext cx="7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0"/>
                <a:t>Normal meiosis I</a:t>
              </a:r>
            </a:p>
          </p:txBody>
        </p:sp>
        <p:sp>
          <p:nvSpPr>
            <p:cNvPr id="70675" name="Text Box 20"/>
            <p:cNvSpPr txBox="1">
              <a:spLocks noChangeArrowheads="1"/>
            </p:cNvSpPr>
            <p:nvPr/>
          </p:nvSpPr>
          <p:spPr bwMode="auto">
            <a:xfrm>
              <a:off x="3140" y="2715"/>
              <a:ext cx="5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0"/>
                <a:t>Gametes</a:t>
              </a:r>
            </a:p>
          </p:txBody>
        </p:sp>
        <p:sp>
          <p:nvSpPr>
            <p:cNvPr id="70676" name="Text Box 21"/>
            <p:cNvSpPr txBox="1">
              <a:spLocks noChangeArrowheads="1"/>
            </p:cNvSpPr>
            <p:nvPr/>
          </p:nvSpPr>
          <p:spPr bwMode="auto">
            <a:xfrm>
              <a:off x="3852" y="2925"/>
              <a:ext cx="36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 i="1"/>
                <a:t>n </a:t>
              </a:r>
              <a:r>
                <a:rPr lang="en-US" sz="1200" b="0">
                  <a:latin typeface="Symbol" pitchFamily="18" charset="2"/>
                </a:rPr>
                <a:t>+</a:t>
              </a:r>
              <a:r>
                <a:rPr lang="en-US" sz="1200" b="0"/>
                <a:t> 1 </a:t>
              </a:r>
            </a:p>
          </p:txBody>
        </p:sp>
        <p:sp>
          <p:nvSpPr>
            <p:cNvPr id="70677" name="Text Box 22"/>
            <p:cNvSpPr txBox="1">
              <a:spLocks noChangeArrowheads="1"/>
            </p:cNvSpPr>
            <p:nvPr/>
          </p:nvSpPr>
          <p:spPr bwMode="auto">
            <a:xfrm>
              <a:off x="4297" y="2925"/>
              <a:ext cx="33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 i="1"/>
                <a:t>n </a:t>
              </a:r>
              <a:r>
                <a:rPr lang="en-US" sz="1200" b="0">
                  <a:latin typeface="Symbol" pitchFamily="18" charset="2"/>
                </a:rPr>
                <a:t>-</a:t>
              </a:r>
              <a:r>
                <a:rPr lang="en-US" sz="1200" b="0"/>
                <a:t>1 </a:t>
              </a:r>
            </a:p>
          </p:txBody>
        </p:sp>
        <p:sp>
          <p:nvSpPr>
            <p:cNvPr id="70678" name="Text Box 23"/>
            <p:cNvSpPr txBox="1">
              <a:spLocks noChangeArrowheads="1"/>
            </p:cNvSpPr>
            <p:nvPr/>
          </p:nvSpPr>
          <p:spPr bwMode="auto">
            <a:xfrm>
              <a:off x="4717" y="2921"/>
              <a:ext cx="19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 i="1"/>
                <a:t>n </a:t>
              </a:r>
              <a:endParaRPr lang="en-US" sz="1200" b="0"/>
            </a:p>
          </p:txBody>
        </p:sp>
        <p:sp>
          <p:nvSpPr>
            <p:cNvPr id="70679" name="Text Box 24"/>
            <p:cNvSpPr txBox="1">
              <a:spLocks noChangeArrowheads="1"/>
            </p:cNvSpPr>
            <p:nvPr/>
          </p:nvSpPr>
          <p:spPr bwMode="auto">
            <a:xfrm>
              <a:off x="5135" y="2927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 i="1"/>
                <a:t>n</a:t>
              </a:r>
              <a:endParaRPr lang="en-US" sz="1200" b="0"/>
            </a:p>
          </p:txBody>
        </p:sp>
        <p:sp>
          <p:nvSpPr>
            <p:cNvPr id="70680" name="Text Box 25"/>
            <p:cNvSpPr txBox="1">
              <a:spLocks noChangeArrowheads="1"/>
            </p:cNvSpPr>
            <p:nvPr/>
          </p:nvSpPr>
          <p:spPr bwMode="auto">
            <a:xfrm>
              <a:off x="3998" y="3153"/>
              <a:ext cx="143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0"/>
                <a:t>Number of  chromosomes</a:t>
              </a:r>
            </a:p>
          </p:txBody>
        </p:sp>
      </p:grpSp>
      <p:sp>
        <p:nvSpPr>
          <p:cNvPr id="70660" name="Text Box 27"/>
          <p:cNvSpPr txBox="1">
            <a:spLocks noChangeArrowheads="1"/>
          </p:cNvSpPr>
          <p:nvPr/>
        </p:nvSpPr>
        <p:spPr bwMode="auto">
          <a:xfrm>
            <a:off x="288925" y="62309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8.21A</a:t>
            </a:r>
          </a:p>
        </p:txBody>
      </p:sp>
      <p:sp>
        <p:nvSpPr>
          <p:cNvPr id="70661" name="Text Box 29"/>
          <p:cNvSpPr txBox="1">
            <a:spLocks noChangeArrowheads="1"/>
          </p:cNvSpPr>
          <p:nvPr/>
        </p:nvSpPr>
        <p:spPr bwMode="auto">
          <a:xfrm>
            <a:off x="4856163" y="55197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8.21B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239000" cy="965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MEIOSIS AND CROSSING OVER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279400" y="1168400"/>
            <a:ext cx="7302500" cy="4186238"/>
          </a:xfrm>
        </p:spPr>
        <p:txBody>
          <a:bodyPr/>
          <a:lstStyle/>
          <a:p>
            <a:pPr marL="0" indent="0" eaLnBrk="1" hangingPunct="1"/>
            <a:r>
              <a:rPr lang="en-US" smtClean="0"/>
              <a:t>8.12 Chromosomes are matched in homologous pairs</a:t>
            </a:r>
          </a:p>
          <a:p>
            <a:pPr lvl="1" eaLnBrk="1" hangingPunct="1"/>
            <a:r>
              <a:rPr lang="en-US" smtClean="0"/>
              <a:t>The somatic (body) cells of each species</a:t>
            </a:r>
          </a:p>
          <a:p>
            <a:pPr lvl="2" eaLnBrk="1" hangingPunct="1"/>
            <a:r>
              <a:rPr lang="en-US" smtClean="0"/>
              <a:t>Contain a specific number of chromosomes</a:t>
            </a:r>
          </a:p>
          <a:p>
            <a:pPr lvl="1" eaLnBrk="1" hangingPunct="1"/>
            <a:r>
              <a:rPr lang="en-US" smtClean="0"/>
              <a:t>For example human cells have 46</a:t>
            </a:r>
          </a:p>
          <a:p>
            <a:pPr lvl="2" eaLnBrk="1" hangingPunct="1"/>
            <a:r>
              <a:rPr lang="en-US" smtClean="0"/>
              <a:t>Making up 23 pairs of homologous chromosomes</a:t>
            </a:r>
          </a:p>
          <a:p>
            <a:pPr marL="0" indent="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604838"/>
          </a:xfrm>
        </p:spPr>
        <p:txBody>
          <a:bodyPr/>
          <a:lstStyle/>
          <a:p>
            <a:pPr lvl="1" eaLnBrk="1" hangingPunct="1"/>
            <a:r>
              <a:rPr lang="en-US" smtClean="0"/>
              <a:t>Fertilization after nondisjunction in the mother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33363" y="1500188"/>
            <a:ext cx="8618537" cy="4178300"/>
            <a:chOff x="147" y="945"/>
            <a:chExt cx="5429" cy="2632"/>
          </a:xfrm>
        </p:grpSpPr>
        <p:pic>
          <p:nvPicPr>
            <p:cNvPr id="71685" name="Picture 5" descr="08_21cAneuploidy_U.jpg      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7" y="945"/>
              <a:ext cx="5429" cy="2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686" name="Rectangle 6"/>
            <p:cNvSpPr>
              <a:spLocks noChangeArrowheads="1"/>
            </p:cNvSpPr>
            <p:nvPr/>
          </p:nvSpPr>
          <p:spPr bwMode="auto">
            <a:xfrm>
              <a:off x="1090" y="2662"/>
              <a:ext cx="72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b="0"/>
                <a:t>Sperm cell</a:t>
              </a:r>
            </a:p>
          </p:txBody>
        </p:sp>
        <p:sp>
          <p:nvSpPr>
            <p:cNvPr id="71687" name="Rectangle 7"/>
            <p:cNvSpPr>
              <a:spLocks noChangeArrowheads="1"/>
            </p:cNvSpPr>
            <p:nvPr/>
          </p:nvSpPr>
          <p:spPr bwMode="auto">
            <a:xfrm>
              <a:off x="1336" y="1382"/>
              <a:ext cx="57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b="0"/>
                <a:t>Egg cell</a:t>
              </a:r>
            </a:p>
          </p:txBody>
        </p:sp>
        <p:sp>
          <p:nvSpPr>
            <p:cNvPr id="71688" name="Rectangle 8"/>
            <p:cNvSpPr>
              <a:spLocks noChangeArrowheads="1"/>
            </p:cNvSpPr>
            <p:nvPr/>
          </p:nvSpPr>
          <p:spPr bwMode="auto">
            <a:xfrm>
              <a:off x="2070" y="2894"/>
              <a:ext cx="70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b="0" i="1"/>
                <a:t>n</a:t>
              </a:r>
              <a:r>
                <a:rPr lang="en-US" b="0"/>
                <a:t> (normal)</a:t>
              </a:r>
            </a:p>
          </p:txBody>
        </p:sp>
        <p:sp>
          <p:nvSpPr>
            <p:cNvPr id="71689" name="Rectangle 9"/>
            <p:cNvSpPr>
              <a:spLocks noChangeArrowheads="1"/>
            </p:cNvSpPr>
            <p:nvPr/>
          </p:nvSpPr>
          <p:spPr bwMode="auto">
            <a:xfrm>
              <a:off x="2157" y="1902"/>
              <a:ext cx="40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b="0" i="1"/>
                <a:t>n</a:t>
              </a:r>
              <a:r>
                <a:rPr lang="en-US" b="0"/>
                <a:t> + 1</a:t>
              </a:r>
            </a:p>
          </p:txBody>
        </p:sp>
        <p:sp>
          <p:nvSpPr>
            <p:cNvPr id="71690" name="Rectangle 10"/>
            <p:cNvSpPr>
              <a:spLocks noChangeArrowheads="1"/>
            </p:cNvSpPr>
            <p:nvPr/>
          </p:nvSpPr>
          <p:spPr bwMode="auto">
            <a:xfrm>
              <a:off x="4767" y="2446"/>
              <a:ext cx="507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b="0"/>
                <a:t>Zygote</a:t>
              </a:r>
              <a:endParaRPr lang="en-US" b="0" i="1"/>
            </a:p>
            <a:p>
              <a:pPr algn="r" eaLnBrk="0" hangingPunct="0"/>
              <a:r>
                <a:rPr lang="en-US" b="0"/>
                <a:t>2</a:t>
              </a:r>
              <a:r>
                <a:rPr lang="en-US" b="0" i="1"/>
                <a:t>n</a:t>
              </a:r>
              <a:r>
                <a:rPr lang="en-US" b="0"/>
                <a:t> + 1</a:t>
              </a:r>
            </a:p>
          </p:txBody>
        </p:sp>
      </p:grpSp>
      <p:sp>
        <p:nvSpPr>
          <p:cNvPr id="71684" name="Text Box 11"/>
          <p:cNvSpPr txBox="1">
            <a:spLocks noChangeArrowheads="1"/>
          </p:cNvSpPr>
          <p:nvPr/>
        </p:nvSpPr>
        <p:spPr bwMode="auto">
          <a:xfrm>
            <a:off x="288925" y="62309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8.21C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65786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CONNECTION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850900"/>
            <a:ext cx="7785100" cy="2733675"/>
          </a:xfrm>
        </p:spPr>
        <p:txBody>
          <a:bodyPr/>
          <a:lstStyle/>
          <a:p>
            <a:pPr marL="0" indent="0" eaLnBrk="1" hangingPunct="1"/>
            <a:r>
              <a:rPr lang="en-US" sz="2800" smtClean="0"/>
              <a:t>8.22 Abnormal numbers of sex chromosomes do not usually affect survival</a:t>
            </a:r>
            <a:endParaRPr lang="en-US" smtClean="0"/>
          </a:p>
          <a:p>
            <a:pPr lvl="1" eaLnBrk="1" hangingPunct="1">
              <a:spcBef>
                <a:spcPct val="15000"/>
              </a:spcBef>
            </a:pPr>
            <a:r>
              <a:rPr lang="en-US" sz="2600" b="1" i="1" u="sng" smtClean="0"/>
              <a:t>Nondisjunction</a:t>
            </a:r>
            <a:r>
              <a:rPr lang="en-US" sz="2600" smtClean="0"/>
              <a:t> can also produce gametes with extra or missing sex chromosomes</a:t>
            </a:r>
          </a:p>
          <a:p>
            <a:pPr lvl="2" eaLnBrk="1" hangingPunct="1">
              <a:spcBef>
                <a:spcPct val="15000"/>
              </a:spcBef>
            </a:pPr>
            <a:r>
              <a:rPr lang="en-US" sz="2600" smtClean="0"/>
              <a:t>Leading to varying degrees of malfunction in humans but not usually affecting survival</a:t>
            </a:r>
            <a:endParaRPr lang="en-US" smtClean="0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695325" y="3695700"/>
            <a:ext cx="3562350" cy="2822575"/>
            <a:chOff x="182" y="2172"/>
            <a:chExt cx="2244" cy="1926"/>
          </a:xfrm>
        </p:grpSpPr>
        <p:sp>
          <p:nvSpPr>
            <p:cNvPr id="72724" name="Text Box 30"/>
            <p:cNvSpPr txBox="1">
              <a:spLocks noChangeArrowheads="1"/>
            </p:cNvSpPr>
            <p:nvPr/>
          </p:nvSpPr>
          <p:spPr bwMode="auto">
            <a:xfrm>
              <a:off x="182" y="3925"/>
              <a:ext cx="69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Figure 8.22A</a:t>
              </a:r>
            </a:p>
          </p:txBody>
        </p:sp>
        <p:pic>
          <p:nvPicPr>
            <p:cNvPr id="72725" name="Picture 33" descr="08_22aKlinefelterXXY_U.jpg                                     0050B34F203                            BE60CDDB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8" y="2172"/>
              <a:ext cx="628" cy="1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726" name="Text Box 34"/>
            <p:cNvSpPr txBox="1">
              <a:spLocks noChangeAspect="1" noChangeArrowheads="1"/>
            </p:cNvSpPr>
            <p:nvPr/>
          </p:nvSpPr>
          <p:spPr bwMode="auto">
            <a:xfrm>
              <a:off x="568" y="2178"/>
              <a:ext cx="6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/>
                <a:t>Poor beard </a:t>
              </a:r>
            </a:p>
            <a:p>
              <a:pPr eaLnBrk="0" hangingPunct="0"/>
              <a:r>
                <a:rPr lang="en-US" sz="1200" b="0"/>
                <a:t>growth</a:t>
              </a:r>
            </a:p>
          </p:txBody>
        </p:sp>
        <p:sp>
          <p:nvSpPr>
            <p:cNvPr id="72727" name="Text Box 35"/>
            <p:cNvSpPr txBox="1">
              <a:spLocks noChangeAspect="1" noChangeArrowheads="1"/>
            </p:cNvSpPr>
            <p:nvPr/>
          </p:nvSpPr>
          <p:spPr bwMode="auto">
            <a:xfrm>
              <a:off x="568" y="2504"/>
              <a:ext cx="67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/>
                <a:t>Breast</a:t>
              </a:r>
            </a:p>
            <a:p>
              <a:pPr eaLnBrk="0" hangingPunct="0"/>
              <a:r>
                <a:rPr lang="en-US" sz="1200" b="0"/>
                <a:t>Development</a:t>
              </a:r>
            </a:p>
          </p:txBody>
        </p:sp>
        <p:sp>
          <p:nvSpPr>
            <p:cNvPr id="72728" name="Text Box 36"/>
            <p:cNvSpPr txBox="1">
              <a:spLocks noChangeAspect="1" noChangeArrowheads="1"/>
            </p:cNvSpPr>
            <p:nvPr/>
          </p:nvSpPr>
          <p:spPr bwMode="auto">
            <a:xfrm>
              <a:off x="568" y="2852"/>
              <a:ext cx="8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/>
                <a:t>Under-developed</a:t>
              </a:r>
            </a:p>
            <a:p>
              <a:pPr eaLnBrk="0" hangingPunct="0"/>
              <a:r>
                <a:rPr lang="en-US" sz="1200" b="0"/>
                <a:t>testes</a:t>
              </a:r>
            </a:p>
          </p:txBody>
        </p:sp>
        <p:sp>
          <p:nvSpPr>
            <p:cNvPr id="72729" name="Line 37"/>
            <p:cNvSpPr>
              <a:spLocks noChangeAspect="1" noChangeShapeType="1"/>
            </p:cNvSpPr>
            <p:nvPr/>
          </p:nvSpPr>
          <p:spPr bwMode="auto">
            <a:xfrm flipH="1" flipV="1">
              <a:off x="1196" y="2316"/>
              <a:ext cx="896" cy="13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30" name="Line 38"/>
            <p:cNvSpPr>
              <a:spLocks noChangeAspect="1" noChangeShapeType="1"/>
            </p:cNvSpPr>
            <p:nvPr/>
          </p:nvSpPr>
          <p:spPr bwMode="auto">
            <a:xfrm flipH="1" flipV="1">
              <a:off x="1169" y="2617"/>
              <a:ext cx="837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31" name="Line 39"/>
            <p:cNvSpPr>
              <a:spLocks noChangeAspect="1" noChangeShapeType="1"/>
            </p:cNvSpPr>
            <p:nvPr/>
          </p:nvSpPr>
          <p:spPr bwMode="auto">
            <a:xfrm flipH="1" flipV="1">
              <a:off x="1182" y="3036"/>
              <a:ext cx="905" cy="1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4741863" y="3644900"/>
            <a:ext cx="2509837" cy="2873375"/>
            <a:chOff x="3019" y="2167"/>
            <a:chExt cx="1581" cy="1931"/>
          </a:xfrm>
        </p:grpSpPr>
        <p:sp>
          <p:nvSpPr>
            <p:cNvPr id="72710" name="Text Box 31"/>
            <p:cNvSpPr txBox="1">
              <a:spLocks noChangeArrowheads="1"/>
            </p:cNvSpPr>
            <p:nvPr/>
          </p:nvSpPr>
          <p:spPr bwMode="auto">
            <a:xfrm>
              <a:off x="3059" y="3925"/>
              <a:ext cx="69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Figure 8.22B</a:t>
              </a:r>
            </a:p>
          </p:txBody>
        </p:sp>
        <p:pic>
          <p:nvPicPr>
            <p:cNvPr id="72711" name="Picture 41" descr="08_22bTurnerXO_U.jpg                                           0050B34F203                            BE60CDDB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00" y="2324"/>
              <a:ext cx="700" cy="1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712" name="Text Box 42"/>
            <p:cNvSpPr txBox="1">
              <a:spLocks noChangeAspect="1" noChangeArrowheads="1"/>
            </p:cNvSpPr>
            <p:nvPr/>
          </p:nvSpPr>
          <p:spPr bwMode="auto">
            <a:xfrm>
              <a:off x="3049" y="2167"/>
              <a:ext cx="95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/>
                <a:t>Characteristic facial</a:t>
              </a:r>
            </a:p>
            <a:p>
              <a:pPr eaLnBrk="0" hangingPunct="0"/>
              <a:r>
                <a:rPr lang="en-US" sz="1200" b="0"/>
                <a:t>features</a:t>
              </a:r>
            </a:p>
          </p:txBody>
        </p:sp>
        <p:sp>
          <p:nvSpPr>
            <p:cNvPr id="72713" name="Text Box 43"/>
            <p:cNvSpPr txBox="1">
              <a:spLocks noChangeAspect="1" noChangeArrowheads="1"/>
            </p:cNvSpPr>
            <p:nvPr/>
          </p:nvSpPr>
          <p:spPr bwMode="auto">
            <a:xfrm>
              <a:off x="3043" y="2416"/>
              <a:ext cx="44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/>
                <a:t>Web of </a:t>
              </a:r>
            </a:p>
            <a:p>
              <a:pPr eaLnBrk="0" hangingPunct="0"/>
              <a:r>
                <a:rPr lang="en-US" sz="1200" b="0"/>
                <a:t>skin</a:t>
              </a:r>
            </a:p>
          </p:txBody>
        </p:sp>
        <p:sp>
          <p:nvSpPr>
            <p:cNvPr id="72714" name="Text Box 44"/>
            <p:cNvSpPr txBox="1">
              <a:spLocks noChangeAspect="1" noChangeArrowheads="1"/>
            </p:cNvSpPr>
            <p:nvPr/>
          </p:nvSpPr>
          <p:spPr bwMode="auto">
            <a:xfrm>
              <a:off x="3025" y="2672"/>
              <a:ext cx="6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/>
                <a:t>Constriction</a:t>
              </a:r>
            </a:p>
            <a:p>
              <a:pPr eaLnBrk="0" hangingPunct="0"/>
              <a:r>
                <a:rPr lang="en-US" sz="1200" b="0"/>
                <a:t>of aorta</a:t>
              </a:r>
            </a:p>
          </p:txBody>
        </p:sp>
        <p:sp>
          <p:nvSpPr>
            <p:cNvPr id="72715" name="Text Box 45"/>
            <p:cNvSpPr txBox="1">
              <a:spLocks noChangeAspect="1" noChangeArrowheads="1"/>
            </p:cNvSpPr>
            <p:nvPr/>
          </p:nvSpPr>
          <p:spPr bwMode="auto">
            <a:xfrm>
              <a:off x="3019" y="2940"/>
              <a:ext cx="6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/>
                <a:t>Poor breast</a:t>
              </a:r>
            </a:p>
            <a:p>
              <a:pPr eaLnBrk="0" hangingPunct="0"/>
              <a:r>
                <a:rPr lang="en-US" sz="1200" b="0"/>
                <a:t>development</a:t>
              </a:r>
            </a:p>
          </p:txBody>
        </p:sp>
        <p:sp>
          <p:nvSpPr>
            <p:cNvPr id="72716" name="Text Box 46"/>
            <p:cNvSpPr txBox="1">
              <a:spLocks noChangeAspect="1" noChangeArrowheads="1"/>
            </p:cNvSpPr>
            <p:nvPr/>
          </p:nvSpPr>
          <p:spPr bwMode="auto">
            <a:xfrm>
              <a:off x="3026" y="3422"/>
              <a:ext cx="8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0"/>
                <a:t>Under developed</a:t>
              </a:r>
            </a:p>
            <a:p>
              <a:pPr eaLnBrk="0" hangingPunct="0"/>
              <a:r>
                <a:rPr lang="en-US" sz="1200" b="0"/>
                <a:t>ovaries</a:t>
              </a:r>
            </a:p>
          </p:txBody>
        </p:sp>
        <p:sp>
          <p:nvSpPr>
            <p:cNvPr id="72717" name="Line 47"/>
            <p:cNvSpPr>
              <a:spLocks noChangeAspect="1" noChangeShapeType="1"/>
            </p:cNvSpPr>
            <p:nvPr/>
          </p:nvSpPr>
          <p:spPr bwMode="auto">
            <a:xfrm flipH="1" flipV="1">
              <a:off x="3523" y="2410"/>
              <a:ext cx="707" cy="1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18" name="Line 50"/>
            <p:cNvSpPr>
              <a:spLocks noChangeAspect="1" noChangeShapeType="1"/>
            </p:cNvSpPr>
            <p:nvPr/>
          </p:nvSpPr>
          <p:spPr bwMode="auto">
            <a:xfrm flipH="1">
              <a:off x="3627" y="2876"/>
              <a:ext cx="521" cy="20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51"/>
            <p:cNvGrpSpPr>
              <a:grpSpLocks noChangeAspect="1"/>
            </p:cNvGrpSpPr>
            <p:nvPr/>
          </p:nvGrpSpPr>
          <p:grpSpPr bwMode="auto">
            <a:xfrm>
              <a:off x="3543" y="3154"/>
              <a:ext cx="662" cy="458"/>
              <a:chOff x="1664" y="2272"/>
              <a:chExt cx="1296" cy="896"/>
            </a:xfrm>
          </p:grpSpPr>
          <p:sp>
            <p:nvSpPr>
              <p:cNvPr id="72722" name="Line 52"/>
              <p:cNvSpPr>
                <a:spLocks noChangeAspect="1" noChangeShapeType="1"/>
              </p:cNvSpPr>
              <p:nvPr/>
            </p:nvSpPr>
            <p:spPr bwMode="auto">
              <a:xfrm flipH="1">
                <a:off x="2264" y="2272"/>
                <a:ext cx="696" cy="8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723" name="Line 5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664" y="3168"/>
                <a:ext cx="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2720" name="Line 57"/>
            <p:cNvSpPr>
              <a:spLocks noChangeShapeType="1"/>
            </p:cNvSpPr>
            <p:nvPr/>
          </p:nvSpPr>
          <p:spPr bwMode="auto">
            <a:xfrm flipV="1">
              <a:off x="3440" y="2765"/>
              <a:ext cx="835" cy="9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1" name="Line 59"/>
            <p:cNvSpPr>
              <a:spLocks noChangeShapeType="1"/>
            </p:cNvSpPr>
            <p:nvPr/>
          </p:nvSpPr>
          <p:spPr bwMode="auto">
            <a:xfrm flipH="1" flipV="1">
              <a:off x="3290" y="2621"/>
              <a:ext cx="880" cy="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604838"/>
          </a:xfrm>
        </p:spPr>
        <p:txBody>
          <a:bodyPr/>
          <a:lstStyle/>
          <a:p>
            <a:pPr lvl="1" eaLnBrk="1" hangingPunct="1"/>
            <a:r>
              <a:rPr lang="en-US" smtClean="0"/>
              <a:t>Human sex chromosome abnormalities</a:t>
            </a:r>
          </a:p>
        </p:txBody>
      </p:sp>
      <p:pic>
        <p:nvPicPr>
          <p:cNvPr id="73731" name="Picture 4" descr="08_22SexChromAneuplody_T.jpg                                   0050B34F203                            BE6099D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39863"/>
            <a:ext cx="91440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CONNECTION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8.23 Alterations of chromosome structure can cause birth defects and cancer</a:t>
            </a:r>
          </a:p>
          <a:p>
            <a:pPr lvl="1" eaLnBrk="1" hangingPunct="1"/>
            <a:r>
              <a:rPr lang="en-US" dirty="0" smtClean="0"/>
              <a:t>Chromosome breakage can lead to rearrangements</a:t>
            </a:r>
          </a:p>
          <a:p>
            <a:pPr lvl="2" eaLnBrk="1" hangingPunct="1"/>
            <a:r>
              <a:rPr lang="en-US" dirty="0" smtClean="0"/>
              <a:t>That can produce genetic disorders or, if the changes occur in somatic cells, cancer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28600"/>
            <a:ext cx="8534400" cy="1489075"/>
          </a:xfrm>
        </p:spPr>
        <p:txBody>
          <a:bodyPr/>
          <a:lstStyle/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			</a:t>
            </a:r>
            <a:r>
              <a:rPr lang="en-US" b="1" smtClean="0"/>
              <a:t>Chromosomal Abnormalities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mtClean="0"/>
              <a:t>Deletions, duplications, inversions, and translocations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1979613"/>
            <a:ext cx="3957638" cy="3817937"/>
            <a:chOff x="290" y="703"/>
            <a:chExt cx="5022" cy="3333"/>
          </a:xfrm>
        </p:grpSpPr>
        <p:pic>
          <p:nvPicPr>
            <p:cNvPr id="75798" name="Picture 5" descr="08_23aChromStructAlter_U.jpg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" y="703"/>
              <a:ext cx="4920" cy="3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799" name="Rectangle 6"/>
            <p:cNvSpPr>
              <a:spLocks noChangeArrowheads="1"/>
            </p:cNvSpPr>
            <p:nvPr/>
          </p:nvSpPr>
          <p:spPr bwMode="auto">
            <a:xfrm>
              <a:off x="2220" y="1025"/>
              <a:ext cx="939" cy="23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Deletion</a:t>
              </a:r>
            </a:p>
          </p:txBody>
        </p:sp>
        <p:sp>
          <p:nvSpPr>
            <p:cNvPr id="75800" name="Rectangle 7"/>
            <p:cNvSpPr>
              <a:spLocks noChangeArrowheads="1"/>
            </p:cNvSpPr>
            <p:nvPr/>
          </p:nvSpPr>
          <p:spPr bwMode="auto">
            <a:xfrm>
              <a:off x="2077" y="2384"/>
              <a:ext cx="1184" cy="2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Duplication</a:t>
              </a:r>
            </a:p>
          </p:txBody>
        </p:sp>
        <p:sp>
          <p:nvSpPr>
            <p:cNvPr id="75801" name="Rectangle 8"/>
            <p:cNvSpPr>
              <a:spLocks noChangeArrowheads="1"/>
            </p:cNvSpPr>
            <p:nvPr/>
          </p:nvSpPr>
          <p:spPr bwMode="auto">
            <a:xfrm>
              <a:off x="2169" y="3536"/>
              <a:ext cx="1016" cy="23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Inversion</a:t>
              </a:r>
            </a:p>
          </p:txBody>
        </p:sp>
        <p:sp>
          <p:nvSpPr>
            <p:cNvPr id="75802" name="Rectangle 9"/>
            <p:cNvSpPr>
              <a:spLocks noChangeArrowheads="1"/>
            </p:cNvSpPr>
            <p:nvPr/>
          </p:nvSpPr>
          <p:spPr bwMode="auto">
            <a:xfrm>
              <a:off x="290" y="2800"/>
              <a:ext cx="1444" cy="3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Homologous</a:t>
              </a:r>
              <a:br>
                <a:rPr lang="en-US" sz="1200" b="0"/>
              </a:br>
              <a:r>
                <a:rPr lang="en-US" sz="1200" b="0"/>
                <a:t>chromosomes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283075" y="1096963"/>
            <a:ext cx="4733925" cy="1962150"/>
            <a:chOff x="176" y="1275"/>
            <a:chExt cx="5406" cy="1907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76" y="1275"/>
              <a:ext cx="5406" cy="1649"/>
              <a:chOff x="176" y="1275"/>
              <a:chExt cx="5406" cy="1649"/>
            </a:xfrm>
          </p:grpSpPr>
          <p:pic>
            <p:nvPicPr>
              <p:cNvPr id="75796" name="Picture 12" descr="08_23bTranslocation_U.jpg                                      0050B34F203                            BE6099DA: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76" y="1275"/>
                <a:ext cx="5406" cy="16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5797" name="Rectangle 13"/>
              <p:cNvSpPr>
                <a:spLocks noChangeArrowheads="1"/>
              </p:cNvSpPr>
              <p:nvPr/>
            </p:nvSpPr>
            <p:spPr bwMode="auto">
              <a:xfrm>
                <a:off x="2281" y="1852"/>
                <a:ext cx="1193" cy="44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200" b="0"/>
                  <a:t>Reciprocal</a:t>
                </a:r>
                <a:br>
                  <a:rPr lang="en-US" sz="1200" b="0"/>
                </a:br>
                <a:r>
                  <a:rPr lang="en-US" sz="1200" b="0"/>
                  <a:t>translocation</a:t>
                </a:r>
              </a:p>
            </p:txBody>
          </p:sp>
        </p:grpSp>
        <p:sp>
          <p:nvSpPr>
            <p:cNvPr id="75795" name="Rectangle 14"/>
            <p:cNvSpPr>
              <a:spLocks noChangeArrowheads="1"/>
            </p:cNvSpPr>
            <p:nvPr/>
          </p:nvSpPr>
          <p:spPr bwMode="auto">
            <a:xfrm>
              <a:off x="198" y="2737"/>
              <a:ext cx="1470" cy="4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Nonhomologous</a:t>
              </a:r>
              <a:br>
                <a:rPr lang="en-US" sz="1200" b="0"/>
              </a:br>
              <a:r>
                <a:rPr lang="en-US" sz="1200" b="0"/>
                <a:t>chromosomes</a:t>
              </a:r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4418013" y="3394075"/>
            <a:ext cx="4370387" cy="3017838"/>
            <a:chOff x="2783" y="2138"/>
            <a:chExt cx="2753" cy="1901"/>
          </a:xfrm>
        </p:grpSpPr>
        <p:pic>
          <p:nvPicPr>
            <p:cNvPr id="75785" name="Picture 16" descr="08_24cLeukemiaTranslocat_U.jpg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15" y="2138"/>
              <a:ext cx="2721" cy="1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786" name="Rectangle 17"/>
            <p:cNvSpPr>
              <a:spLocks noChangeArrowheads="1"/>
            </p:cNvSpPr>
            <p:nvPr/>
          </p:nvSpPr>
          <p:spPr bwMode="auto">
            <a:xfrm>
              <a:off x="3461" y="3643"/>
              <a:ext cx="1279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“Philadelphia chromosome”</a:t>
              </a:r>
            </a:p>
          </p:txBody>
        </p:sp>
        <p:sp>
          <p:nvSpPr>
            <p:cNvPr id="75787" name="Rectangle 18"/>
            <p:cNvSpPr>
              <a:spLocks noChangeArrowheads="1"/>
            </p:cNvSpPr>
            <p:nvPr/>
          </p:nvSpPr>
          <p:spPr bwMode="auto">
            <a:xfrm>
              <a:off x="2783" y="2144"/>
              <a:ext cx="770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Chromosome 9</a:t>
              </a:r>
            </a:p>
          </p:txBody>
        </p:sp>
        <p:sp>
          <p:nvSpPr>
            <p:cNvPr id="75788" name="Rectangle 19"/>
            <p:cNvSpPr>
              <a:spLocks noChangeArrowheads="1"/>
            </p:cNvSpPr>
            <p:nvPr/>
          </p:nvSpPr>
          <p:spPr bwMode="auto">
            <a:xfrm>
              <a:off x="2829" y="2964"/>
              <a:ext cx="823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Chromosome 22</a:t>
              </a:r>
            </a:p>
          </p:txBody>
        </p:sp>
        <p:sp>
          <p:nvSpPr>
            <p:cNvPr id="75789" name="Rectangle 20"/>
            <p:cNvSpPr>
              <a:spLocks noChangeArrowheads="1"/>
            </p:cNvSpPr>
            <p:nvPr/>
          </p:nvSpPr>
          <p:spPr bwMode="auto">
            <a:xfrm>
              <a:off x="4282" y="2840"/>
              <a:ext cx="65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200" b="0"/>
                <a:t>Reciprocal</a:t>
              </a:r>
              <a:br>
                <a:rPr lang="en-US" sz="1200" b="0"/>
              </a:br>
              <a:r>
                <a:rPr lang="en-US" sz="1200" b="0"/>
                <a:t>translocation</a:t>
              </a:r>
            </a:p>
          </p:txBody>
        </p:sp>
        <p:sp>
          <p:nvSpPr>
            <p:cNvPr id="75790" name="Line 21"/>
            <p:cNvSpPr>
              <a:spLocks noChangeShapeType="1"/>
            </p:cNvSpPr>
            <p:nvPr/>
          </p:nvSpPr>
          <p:spPr bwMode="auto">
            <a:xfrm flipV="1">
              <a:off x="3165" y="2285"/>
              <a:ext cx="0" cy="11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791" name="Line 22"/>
            <p:cNvSpPr>
              <a:spLocks noChangeShapeType="1"/>
            </p:cNvSpPr>
            <p:nvPr/>
          </p:nvSpPr>
          <p:spPr bwMode="auto">
            <a:xfrm flipV="1">
              <a:off x="3137" y="2900"/>
              <a:ext cx="0" cy="11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792" name="Line 23"/>
            <p:cNvSpPr>
              <a:spLocks noChangeShapeType="1"/>
            </p:cNvSpPr>
            <p:nvPr/>
          </p:nvSpPr>
          <p:spPr bwMode="auto">
            <a:xfrm>
              <a:off x="3261" y="3780"/>
              <a:ext cx="0" cy="1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793" name="Rectangle 24"/>
            <p:cNvSpPr>
              <a:spLocks noChangeArrowheads="1"/>
            </p:cNvSpPr>
            <p:nvPr/>
          </p:nvSpPr>
          <p:spPr bwMode="auto">
            <a:xfrm>
              <a:off x="2845" y="3866"/>
              <a:ext cx="1424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Activated cancer-causing gene</a:t>
              </a:r>
            </a:p>
          </p:txBody>
        </p:sp>
      </p:grpSp>
      <p:sp>
        <p:nvSpPr>
          <p:cNvPr id="75782" name="Text Box 26"/>
          <p:cNvSpPr txBox="1">
            <a:spLocks noChangeArrowheads="1"/>
          </p:cNvSpPr>
          <p:nvPr/>
        </p:nvSpPr>
        <p:spPr bwMode="auto">
          <a:xfrm>
            <a:off x="288925" y="62309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8.23A</a:t>
            </a:r>
          </a:p>
        </p:txBody>
      </p:sp>
      <p:sp>
        <p:nvSpPr>
          <p:cNvPr id="75783" name="Text Box 28"/>
          <p:cNvSpPr txBox="1">
            <a:spLocks noChangeArrowheads="1"/>
          </p:cNvSpPr>
          <p:nvPr/>
        </p:nvSpPr>
        <p:spPr bwMode="auto">
          <a:xfrm>
            <a:off x="7527925" y="6137275"/>
            <a:ext cx="1098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8.23C</a:t>
            </a:r>
          </a:p>
        </p:txBody>
      </p:sp>
      <p:sp>
        <p:nvSpPr>
          <p:cNvPr id="75784" name="Text Box 30"/>
          <p:cNvSpPr txBox="1">
            <a:spLocks noChangeArrowheads="1"/>
          </p:cNvSpPr>
          <p:nvPr/>
        </p:nvSpPr>
        <p:spPr bwMode="auto">
          <a:xfrm>
            <a:off x="7591425" y="3154363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8.23B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524125"/>
          </a:xfrm>
        </p:spPr>
        <p:txBody>
          <a:bodyPr/>
          <a:lstStyle/>
          <a:p>
            <a:pPr marL="0" indent="0" eaLnBrk="1" hangingPunct="1"/>
            <a:r>
              <a:rPr lang="en-US" smtClean="0"/>
              <a:t>8.17 Homologous chromosomes carry different versions of genes</a:t>
            </a:r>
          </a:p>
          <a:p>
            <a:pPr marL="455613" lvl="1" eaLnBrk="1" hangingPunct="1">
              <a:spcBef>
                <a:spcPct val="25000"/>
              </a:spcBef>
            </a:pPr>
            <a:r>
              <a:rPr lang="en-US" sz="2400" smtClean="0"/>
              <a:t>The differences between homologous chromosomes</a:t>
            </a:r>
          </a:p>
          <a:p>
            <a:pPr marL="909638" lvl="2" eaLnBrk="1" hangingPunct="1">
              <a:spcBef>
                <a:spcPct val="25000"/>
              </a:spcBef>
            </a:pPr>
            <a:r>
              <a:rPr lang="en-US" sz="2400" smtClean="0"/>
              <a:t>Are based on the fact that they can bear different versions of a gene at corresponding loci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5263" y="3271838"/>
            <a:ext cx="8758237" cy="2927350"/>
            <a:chOff x="211" y="1629"/>
            <a:chExt cx="5517" cy="1844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11" y="1710"/>
              <a:ext cx="2536" cy="1763"/>
              <a:chOff x="475" y="1606"/>
              <a:chExt cx="2536" cy="1763"/>
            </a:xfrm>
          </p:grpSpPr>
          <p:pic>
            <p:nvPicPr>
              <p:cNvPr id="76811" name="Picture 6" descr="08_17aHomologousChromo_U.jpg                                   0050B34F203                            BE6099DA: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75" y="1770"/>
                <a:ext cx="2536" cy="1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6812" name="Rectangle 7"/>
              <p:cNvSpPr>
                <a:spLocks noChangeArrowheads="1"/>
              </p:cNvSpPr>
              <p:nvPr/>
            </p:nvSpPr>
            <p:spPr bwMode="auto">
              <a:xfrm>
                <a:off x="477" y="2975"/>
                <a:ext cx="1123" cy="37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/>
                  <a:t>Tetrad in parent cell</a:t>
                </a:r>
                <a:br>
                  <a:rPr lang="en-US" sz="1100" b="0"/>
                </a:br>
                <a:r>
                  <a:rPr lang="en-US" sz="1100" b="0"/>
                  <a:t>(homologous pair of</a:t>
                </a:r>
                <a:br>
                  <a:rPr lang="en-US" sz="1100" b="0"/>
                </a:br>
                <a:r>
                  <a:rPr lang="en-US" sz="1100" b="0"/>
                  <a:t>duplicated chromosomes)</a:t>
                </a:r>
              </a:p>
            </p:txBody>
          </p:sp>
          <p:sp>
            <p:nvSpPr>
              <p:cNvPr id="76813" name="Rectangle 8"/>
              <p:cNvSpPr>
                <a:spLocks noChangeArrowheads="1"/>
              </p:cNvSpPr>
              <p:nvPr/>
            </p:nvSpPr>
            <p:spPr bwMode="auto">
              <a:xfrm>
                <a:off x="1298" y="2705"/>
                <a:ext cx="165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e</a:t>
                </a:r>
                <a:endParaRPr lang="en-US" sz="1100" b="0"/>
              </a:p>
            </p:txBody>
          </p:sp>
          <p:sp>
            <p:nvSpPr>
              <p:cNvPr id="76814" name="Rectangle 9"/>
              <p:cNvSpPr>
                <a:spLocks noChangeArrowheads="1"/>
              </p:cNvSpPr>
              <p:nvPr/>
            </p:nvSpPr>
            <p:spPr bwMode="auto">
              <a:xfrm>
                <a:off x="687" y="2705"/>
                <a:ext cx="160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c</a:t>
                </a:r>
                <a:endParaRPr lang="en-US" sz="1100" b="0"/>
              </a:p>
            </p:txBody>
          </p:sp>
          <p:sp>
            <p:nvSpPr>
              <p:cNvPr id="76815" name="Rectangle 10"/>
              <p:cNvSpPr>
                <a:spLocks noChangeArrowheads="1"/>
              </p:cNvSpPr>
              <p:nvPr/>
            </p:nvSpPr>
            <p:spPr bwMode="auto">
              <a:xfrm>
                <a:off x="1297" y="2290"/>
                <a:ext cx="175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E</a:t>
                </a:r>
              </a:p>
            </p:txBody>
          </p:sp>
          <p:sp>
            <p:nvSpPr>
              <p:cNvPr id="76816" name="Rectangle 11"/>
              <p:cNvSpPr>
                <a:spLocks noChangeArrowheads="1"/>
              </p:cNvSpPr>
              <p:nvPr/>
            </p:nvSpPr>
            <p:spPr bwMode="auto">
              <a:xfrm>
                <a:off x="677" y="2290"/>
                <a:ext cx="180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C</a:t>
                </a:r>
              </a:p>
            </p:txBody>
          </p:sp>
          <p:sp>
            <p:nvSpPr>
              <p:cNvPr id="76817" name="Rectangle 12"/>
              <p:cNvSpPr>
                <a:spLocks noChangeArrowheads="1"/>
              </p:cNvSpPr>
              <p:nvPr/>
            </p:nvSpPr>
            <p:spPr bwMode="auto">
              <a:xfrm>
                <a:off x="593" y="2795"/>
                <a:ext cx="341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White</a:t>
                </a:r>
                <a:endParaRPr lang="en-US" sz="1100" b="0"/>
              </a:p>
            </p:txBody>
          </p:sp>
          <p:sp>
            <p:nvSpPr>
              <p:cNvPr id="76818" name="Rectangle 13"/>
              <p:cNvSpPr>
                <a:spLocks noChangeArrowheads="1"/>
              </p:cNvSpPr>
              <p:nvPr/>
            </p:nvSpPr>
            <p:spPr bwMode="auto">
              <a:xfrm>
                <a:off x="1233" y="2790"/>
                <a:ext cx="288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Pink</a:t>
                </a:r>
                <a:endParaRPr lang="en-US" sz="1100" b="0"/>
              </a:p>
            </p:txBody>
          </p:sp>
          <p:sp>
            <p:nvSpPr>
              <p:cNvPr id="76819" name="Rectangle 14"/>
              <p:cNvSpPr>
                <a:spLocks noChangeArrowheads="1"/>
              </p:cNvSpPr>
              <p:nvPr/>
            </p:nvSpPr>
            <p:spPr bwMode="auto">
              <a:xfrm>
                <a:off x="2720" y="2805"/>
                <a:ext cx="165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e</a:t>
                </a:r>
              </a:p>
            </p:txBody>
          </p:sp>
          <p:sp>
            <p:nvSpPr>
              <p:cNvPr id="76820" name="Rectangle 15"/>
              <p:cNvSpPr>
                <a:spLocks noChangeArrowheads="1"/>
              </p:cNvSpPr>
              <p:nvPr/>
            </p:nvSpPr>
            <p:spPr bwMode="auto">
              <a:xfrm>
                <a:off x="2110" y="2805"/>
                <a:ext cx="160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c</a:t>
                </a:r>
              </a:p>
            </p:txBody>
          </p:sp>
          <p:sp>
            <p:nvSpPr>
              <p:cNvPr id="76821" name="Rectangle 16"/>
              <p:cNvSpPr>
                <a:spLocks noChangeArrowheads="1"/>
              </p:cNvSpPr>
              <p:nvPr/>
            </p:nvSpPr>
            <p:spPr bwMode="auto">
              <a:xfrm>
                <a:off x="2720" y="2576"/>
                <a:ext cx="165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e</a:t>
                </a:r>
              </a:p>
            </p:txBody>
          </p:sp>
          <p:sp>
            <p:nvSpPr>
              <p:cNvPr id="76822" name="Rectangle 17"/>
              <p:cNvSpPr>
                <a:spLocks noChangeArrowheads="1"/>
              </p:cNvSpPr>
              <p:nvPr/>
            </p:nvSpPr>
            <p:spPr bwMode="auto">
              <a:xfrm>
                <a:off x="2110" y="2576"/>
                <a:ext cx="160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c</a:t>
                </a:r>
              </a:p>
            </p:txBody>
          </p:sp>
          <p:sp>
            <p:nvSpPr>
              <p:cNvPr id="76823" name="Rectangle 18"/>
              <p:cNvSpPr>
                <a:spLocks noChangeArrowheads="1"/>
              </p:cNvSpPr>
              <p:nvPr/>
            </p:nvSpPr>
            <p:spPr bwMode="auto">
              <a:xfrm>
                <a:off x="2716" y="2314"/>
                <a:ext cx="175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E</a:t>
                </a:r>
              </a:p>
            </p:txBody>
          </p:sp>
          <p:sp>
            <p:nvSpPr>
              <p:cNvPr id="76824" name="Rectangle 19"/>
              <p:cNvSpPr>
                <a:spLocks noChangeArrowheads="1"/>
              </p:cNvSpPr>
              <p:nvPr/>
            </p:nvSpPr>
            <p:spPr bwMode="auto">
              <a:xfrm>
                <a:off x="2100" y="2314"/>
                <a:ext cx="180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C</a:t>
                </a:r>
              </a:p>
            </p:txBody>
          </p:sp>
          <p:sp>
            <p:nvSpPr>
              <p:cNvPr id="76825" name="Rectangle 20"/>
              <p:cNvSpPr>
                <a:spLocks noChangeArrowheads="1"/>
              </p:cNvSpPr>
              <p:nvPr/>
            </p:nvSpPr>
            <p:spPr bwMode="auto">
              <a:xfrm>
                <a:off x="2716" y="2085"/>
                <a:ext cx="175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E</a:t>
                </a:r>
              </a:p>
            </p:txBody>
          </p:sp>
          <p:sp>
            <p:nvSpPr>
              <p:cNvPr id="76826" name="Rectangle 21"/>
              <p:cNvSpPr>
                <a:spLocks noChangeArrowheads="1"/>
              </p:cNvSpPr>
              <p:nvPr/>
            </p:nvSpPr>
            <p:spPr bwMode="auto">
              <a:xfrm>
                <a:off x="2100" y="2085"/>
                <a:ext cx="180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 i="1"/>
                  <a:t>C</a:t>
                </a:r>
              </a:p>
            </p:txBody>
          </p:sp>
          <p:sp>
            <p:nvSpPr>
              <p:cNvPr id="76827" name="Rectangle 22"/>
              <p:cNvSpPr>
                <a:spLocks noChangeArrowheads="1"/>
              </p:cNvSpPr>
              <p:nvPr/>
            </p:nvSpPr>
            <p:spPr bwMode="auto">
              <a:xfrm>
                <a:off x="1495" y="2428"/>
                <a:ext cx="415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/>
                  <a:t>Meiosis</a:t>
                </a:r>
              </a:p>
            </p:txBody>
          </p:sp>
          <p:sp>
            <p:nvSpPr>
              <p:cNvPr id="76828" name="Rectangle 23"/>
              <p:cNvSpPr>
                <a:spLocks noChangeArrowheads="1"/>
              </p:cNvSpPr>
              <p:nvPr/>
            </p:nvSpPr>
            <p:spPr bwMode="auto">
              <a:xfrm>
                <a:off x="1222" y="2076"/>
                <a:ext cx="332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/>
                  <a:t>Black</a:t>
                </a:r>
              </a:p>
            </p:txBody>
          </p:sp>
          <p:sp>
            <p:nvSpPr>
              <p:cNvPr id="76829" name="Rectangle 24"/>
              <p:cNvSpPr>
                <a:spLocks noChangeArrowheads="1"/>
              </p:cNvSpPr>
              <p:nvPr/>
            </p:nvSpPr>
            <p:spPr bwMode="auto">
              <a:xfrm>
                <a:off x="589" y="2076"/>
                <a:ext cx="366" cy="1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/>
                  <a:t>Brown</a:t>
                </a:r>
              </a:p>
            </p:txBody>
          </p:sp>
          <p:sp>
            <p:nvSpPr>
              <p:cNvPr id="76830" name="Rectangle 25"/>
              <p:cNvSpPr>
                <a:spLocks noChangeArrowheads="1"/>
              </p:cNvSpPr>
              <p:nvPr/>
            </p:nvSpPr>
            <p:spPr bwMode="auto">
              <a:xfrm>
                <a:off x="1940" y="3099"/>
                <a:ext cx="809" cy="27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1100" b="0"/>
                  <a:t>Chromosomes of </a:t>
                </a:r>
              </a:p>
              <a:p>
                <a:pPr eaLnBrk="0" hangingPunct="0"/>
                <a:r>
                  <a:rPr lang="en-US" sz="1100" b="0"/>
                  <a:t>the four gametes</a:t>
                </a:r>
              </a:p>
            </p:txBody>
          </p:sp>
          <p:sp>
            <p:nvSpPr>
              <p:cNvPr id="76831" name="Rectangle 26"/>
              <p:cNvSpPr>
                <a:spLocks noChangeArrowheads="1"/>
              </p:cNvSpPr>
              <p:nvPr/>
            </p:nvSpPr>
            <p:spPr bwMode="auto">
              <a:xfrm>
                <a:off x="1145" y="1606"/>
                <a:ext cx="488" cy="27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/>
                  <a:t>Eye-color</a:t>
                </a:r>
                <a:br>
                  <a:rPr lang="en-US" sz="1100" b="0"/>
                </a:br>
                <a:r>
                  <a:rPr lang="en-US" sz="1100" b="0"/>
                  <a:t>genes</a:t>
                </a:r>
              </a:p>
            </p:txBody>
          </p:sp>
          <p:sp>
            <p:nvSpPr>
              <p:cNvPr id="76832" name="Rectangle 27"/>
              <p:cNvSpPr>
                <a:spLocks noChangeArrowheads="1"/>
              </p:cNvSpPr>
              <p:nvPr/>
            </p:nvSpPr>
            <p:spPr bwMode="auto">
              <a:xfrm>
                <a:off x="511" y="1607"/>
                <a:ext cx="522" cy="27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100" b="0"/>
                  <a:t>Coat-color</a:t>
                </a:r>
                <a:br>
                  <a:rPr lang="en-US" sz="1100" b="0"/>
                </a:br>
                <a:r>
                  <a:rPr lang="en-US" sz="1100" b="0"/>
                  <a:t>genes</a:t>
                </a:r>
              </a:p>
            </p:txBody>
          </p:sp>
        </p:grpSp>
        <p:grpSp>
          <p:nvGrpSpPr>
            <p:cNvPr id="4" name="Group 28"/>
            <p:cNvGrpSpPr>
              <a:grpSpLocks/>
            </p:cNvGrpSpPr>
            <p:nvPr/>
          </p:nvGrpSpPr>
          <p:grpSpPr bwMode="auto">
            <a:xfrm>
              <a:off x="2772" y="1629"/>
              <a:ext cx="2956" cy="1785"/>
              <a:chOff x="262" y="917"/>
              <a:chExt cx="5330" cy="2793"/>
            </a:xfrm>
          </p:grpSpPr>
          <p:pic>
            <p:nvPicPr>
              <p:cNvPr id="76808" name="Picture 29" descr="08_17bMice_UP.jpg                                              0050B34F203                            BE6099DA: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2" y="985"/>
                <a:ext cx="5330" cy="2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6809" name="Rectangle 30"/>
              <p:cNvSpPr>
                <a:spLocks noChangeArrowheads="1"/>
              </p:cNvSpPr>
              <p:nvPr/>
            </p:nvSpPr>
            <p:spPr bwMode="auto">
              <a:xfrm>
                <a:off x="650" y="925"/>
                <a:ext cx="1779" cy="21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800" b="0"/>
                  <a:t>Brown coat (</a:t>
                </a:r>
                <a:r>
                  <a:rPr lang="en-US" sz="800" b="0" i="1"/>
                  <a:t>C</a:t>
                </a:r>
                <a:r>
                  <a:rPr lang="en-US" sz="800" b="0"/>
                  <a:t>); black eyes (</a:t>
                </a:r>
                <a:r>
                  <a:rPr lang="en-US" sz="800" b="0" i="1"/>
                  <a:t>E</a:t>
                </a:r>
                <a:r>
                  <a:rPr lang="en-US" sz="800" b="0"/>
                  <a:t>)</a:t>
                </a:r>
              </a:p>
            </p:txBody>
          </p:sp>
          <p:sp>
            <p:nvSpPr>
              <p:cNvPr id="76810" name="Rectangle 31"/>
              <p:cNvSpPr>
                <a:spLocks noChangeArrowheads="1"/>
              </p:cNvSpPr>
              <p:nvPr/>
            </p:nvSpPr>
            <p:spPr bwMode="auto">
              <a:xfrm>
                <a:off x="3304" y="917"/>
                <a:ext cx="1677" cy="21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800" b="0"/>
                  <a:t>White coat (</a:t>
                </a:r>
                <a:r>
                  <a:rPr lang="en-US" sz="800" b="0" i="1"/>
                  <a:t>C</a:t>
                </a:r>
                <a:r>
                  <a:rPr lang="en-US" sz="800" b="0"/>
                  <a:t>); pink eyes (</a:t>
                </a:r>
                <a:r>
                  <a:rPr lang="en-US" sz="800" b="0" i="1"/>
                  <a:t>e</a:t>
                </a:r>
                <a:r>
                  <a:rPr lang="en-US" sz="800" b="0"/>
                  <a:t>)</a:t>
                </a:r>
              </a:p>
            </p:txBody>
          </p:sp>
        </p:grpSp>
      </p:grpSp>
      <p:sp>
        <p:nvSpPr>
          <p:cNvPr id="76804" name="Text Box 32"/>
          <p:cNvSpPr txBox="1">
            <a:spLocks noChangeArrowheads="1"/>
          </p:cNvSpPr>
          <p:nvPr/>
        </p:nvSpPr>
        <p:spPr bwMode="auto">
          <a:xfrm>
            <a:off x="288925" y="62182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8.17A</a:t>
            </a:r>
          </a:p>
        </p:txBody>
      </p:sp>
      <p:sp>
        <p:nvSpPr>
          <p:cNvPr id="76805" name="Text Box 33"/>
          <p:cNvSpPr txBox="1">
            <a:spLocks noChangeArrowheads="1"/>
          </p:cNvSpPr>
          <p:nvPr/>
        </p:nvSpPr>
        <p:spPr bwMode="auto">
          <a:xfrm>
            <a:off x="4403725" y="60023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8.17B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381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100" smtClean="0"/>
              <a:t>ALTERATIONS OF CHROMOSOME NUMBER AND STRUCTURE</a:t>
            </a:r>
            <a:endParaRPr lang="en-US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935288"/>
          </a:xfrm>
        </p:spPr>
        <p:txBody>
          <a:bodyPr/>
          <a:lstStyle/>
          <a:p>
            <a:pPr marL="0" indent="0" eaLnBrk="1" hangingPunct="1"/>
            <a:r>
              <a:rPr lang="en-US" smtClean="0"/>
              <a:t>8.19 A karyotype is a photographic inventory of an individual’s chromosomes</a:t>
            </a:r>
          </a:p>
          <a:p>
            <a:pPr marL="455613" lvl="1" eaLnBrk="1" hangingPunct="1"/>
            <a:r>
              <a:rPr lang="en-US" smtClean="0"/>
              <a:t>A karyotype</a:t>
            </a:r>
          </a:p>
          <a:p>
            <a:pPr marL="909638" lvl="2" eaLnBrk="1" hangingPunct="1"/>
            <a:r>
              <a:rPr lang="en-US" smtClean="0"/>
              <a:t>Is an ordered arrangement of a cell’s chromosomes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8"/>
          <p:cNvGrpSpPr>
            <a:grpSpLocks/>
          </p:cNvGrpSpPr>
          <p:nvPr/>
        </p:nvGrpSpPr>
        <p:grpSpPr bwMode="auto">
          <a:xfrm>
            <a:off x="177800" y="1108075"/>
            <a:ext cx="8432800" cy="5116513"/>
            <a:chOff x="112" y="698"/>
            <a:chExt cx="5312" cy="3223"/>
          </a:xfrm>
        </p:grpSpPr>
        <p:pic>
          <p:nvPicPr>
            <p:cNvPr id="78868" name="Picture 5" descr="08_19Karyotype_3_CNL.jpg    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2" y="698"/>
              <a:ext cx="5312" cy="1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7"/>
            <p:cNvGrpSpPr>
              <a:grpSpLocks/>
            </p:cNvGrpSpPr>
            <p:nvPr/>
          </p:nvGrpSpPr>
          <p:grpSpPr bwMode="auto">
            <a:xfrm>
              <a:off x="304" y="779"/>
              <a:ext cx="4691" cy="3142"/>
              <a:chOff x="304" y="779"/>
              <a:chExt cx="4691" cy="3142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760" y="1373"/>
                <a:ext cx="546" cy="230"/>
                <a:chOff x="768" y="1421"/>
                <a:chExt cx="546" cy="230"/>
              </a:xfrm>
            </p:grpSpPr>
            <p:sp>
              <p:nvSpPr>
                <p:cNvPr id="78903" name="Line 8"/>
                <p:cNvSpPr>
                  <a:spLocks noChangeShapeType="1"/>
                </p:cNvSpPr>
                <p:nvPr/>
              </p:nvSpPr>
              <p:spPr bwMode="auto">
                <a:xfrm>
                  <a:off x="768" y="1488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904" name="Rectangle 9"/>
                <p:cNvSpPr>
                  <a:spLocks noChangeArrowheads="1"/>
                </p:cNvSpPr>
                <p:nvPr/>
              </p:nvSpPr>
              <p:spPr bwMode="auto">
                <a:xfrm>
                  <a:off x="982" y="1421"/>
                  <a:ext cx="332" cy="230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eaLnBrk="0" hangingPunct="0"/>
                  <a:r>
                    <a:rPr lang="en-US" sz="900" b="0"/>
                    <a:t>Blood </a:t>
                  </a:r>
                  <a:br>
                    <a:rPr lang="en-US" sz="900" b="0"/>
                  </a:br>
                  <a:r>
                    <a:rPr lang="en-US" sz="900" b="0"/>
                    <a:t>culture</a:t>
                  </a:r>
                </a:p>
              </p:txBody>
            </p:sp>
          </p:grpSp>
          <p:sp>
            <p:nvSpPr>
              <p:cNvPr id="78871" name="Line 10"/>
              <p:cNvSpPr>
                <a:spLocks noChangeShapeType="1"/>
              </p:cNvSpPr>
              <p:nvPr/>
            </p:nvSpPr>
            <p:spPr bwMode="auto">
              <a:xfrm>
                <a:off x="1184" y="1904"/>
                <a:ext cx="144" cy="12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72" name="Rectangle 11"/>
              <p:cNvSpPr>
                <a:spLocks noChangeArrowheads="1"/>
              </p:cNvSpPr>
              <p:nvPr/>
            </p:nvSpPr>
            <p:spPr bwMode="auto">
              <a:xfrm>
                <a:off x="1297" y="1960"/>
                <a:ext cx="272" cy="14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900" b="0"/>
                  <a:t>Fluid</a:t>
                </a:r>
              </a:p>
            </p:txBody>
          </p:sp>
          <p:sp>
            <p:nvSpPr>
              <p:cNvPr id="78873" name="Rectangle 12"/>
              <p:cNvSpPr>
                <a:spLocks noChangeArrowheads="1"/>
              </p:cNvSpPr>
              <p:nvPr/>
            </p:nvSpPr>
            <p:spPr bwMode="auto">
              <a:xfrm>
                <a:off x="1329" y="1304"/>
                <a:ext cx="448" cy="14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900" b="0"/>
                  <a:t>Centrifuge</a:t>
                </a:r>
              </a:p>
            </p:txBody>
          </p: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1327" y="925"/>
                <a:ext cx="757" cy="503"/>
                <a:chOff x="1479" y="925"/>
                <a:chExt cx="757" cy="503"/>
              </a:xfrm>
            </p:grpSpPr>
            <p:sp>
              <p:nvSpPr>
                <p:cNvPr id="78899" name="AutoShape 14"/>
                <p:cNvSpPr>
                  <a:spLocks/>
                </p:cNvSpPr>
                <p:nvPr/>
              </p:nvSpPr>
              <p:spPr bwMode="auto">
                <a:xfrm rot="4388153">
                  <a:off x="2104" y="1296"/>
                  <a:ext cx="96" cy="168"/>
                </a:xfrm>
                <a:prstGeom prst="leftBrace">
                  <a:avLst>
                    <a:gd name="adj1" fmla="val 14583"/>
                    <a:gd name="adj2" fmla="val 50000"/>
                  </a:avLst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 eaLnBrk="0" hangingPunct="0"/>
                  <a:endParaRPr lang="en-US"/>
                </a:p>
              </p:txBody>
            </p:sp>
            <p:grpSp>
              <p:nvGrpSpPr>
                <p:cNvPr id="6" name="Group 15"/>
                <p:cNvGrpSpPr>
                  <a:grpSpLocks/>
                </p:cNvGrpSpPr>
                <p:nvPr/>
              </p:nvGrpSpPr>
              <p:grpSpPr bwMode="auto">
                <a:xfrm>
                  <a:off x="1479" y="925"/>
                  <a:ext cx="657" cy="419"/>
                  <a:chOff x="1479" y="925"/>
                  <a:chExt cx="657" cy="419"/>
                </a:xfrm>
              </p:grpSpPr>
              <p:sp>
                <p:nvSpPr>
                  <p:cNvPr id="78901" name="Line 1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25" y="1152"/>
                    <a:ext cx="111" cy="192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8902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479" y="925"/>
                    <a:ext cx="644" cy="230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pPr eaLnBrk="0" hangingPunct="0"/>
                    <a:r>
                      <a:rPr lang="en-US" sz="900" b="0"/>
                      <a:t>Packed red and</a:t>
                    </a:r>
                    <a:br>
                      <a:rPr lang="en-US" sz="900" b="0"/>
                    </a:br>
                    <a:r>
                      <a:rPr lang="en-US" sz="900" b="0"/>
                      <a:t>white blood cells</a:t>
                    </a:r>
                  </a:p>
                </p:txBody>
              </p:sp>
            </p:grpSp>
          </p:grpSp>
          <p:sp>
            <p:nvSpPr>
              <p:cNvPr id="78875" name="Line 20"/>
              <p:cNvSpPr>
                <a:spLocks noChangeShapeType="1"/>
              </p:cNvSpPr>
              <p:nvPr/>
            </p:nvSpPr>
            <p:spPr bwMode="auto">
              <a:xfrm flipH="1" flipV="1">
                <a:off x="3171" y="938"/>
                <a:ext cx="186" cy="7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76" name="Rectangle 21"/>
              <p:cNvSpPr>
                <a:spLocks noChangeArrowheads="1"/>
              </p:cNvSpPr>
              <p:nvPr/>
            </p:nvSpPr>
            <p:spPr bwMode="auto">
              <a:xfrm>
                <a:off x="2815" y="779"/>
                <a:ext cx="436" cy="23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900" b="0"/>
                  <a:t>Hypotonic</a:t>
                </a:r>
                <a:br>
                  <a:rPr lang="en-US" sz="900" b="0"/>
                </a:br>
                <a:r>
                  <a:rPr lang="en-US" sz="900" b="0"/>
                  <a:t>solution</a:t>
                </a:r>
              </a:p>
            </p:txBody>
          </p:sp>
          <p:sp>
            <p:nvSpPr>
              <p:cNvPr id="78877" name="Line 22"/>
              <p:cNvSpPr>
                <a:spLocks noChangeShapeType="1"/>
              </p:cNvSpPr>
              <p:nvPr/>
            </p:nvSpPr>
            <p:spPr bwMode="auto">
              <a:xfrm flipH="1" flipV="1">
                <a:off x="4265" y="887"/>
                <a:ext cx="186" cy="7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78" name="Rectangle 23"/>
              <p:cNvSpPr>
                <a:spLocks noChangeArrowheads="1"/>
              </p:cNvSpPr>
              <p:nvPr/>
            </p:nvSpPr>
            <p:spPr bwMode="auto">
              <a:xfrm>
                <a:off x="3932" y="794"/>
                <a:ext cx="364" cy="14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900" b="0"/>
                  <a:t>Fixative</a:t>
                </a:r>
              </a:p>
            </p:txBody>
          </p:sp>
          <p:sp>
            <p:nvSpPr>
              <p:cNvPr id="78879" name="Line 24"/>
              <p:cNvSpPr>
                <a:spLocks noChangeShapeType="1"/>
              </p:cNvSpPr>
              <p:nvPr/>
            </p:nvSpPr>
            <p:spPr bwMode="auto">
              <a:xfrm flipH="1" flipV="1">
                <a:off x="4016" y="1558"/>
                <a:ext cx="186" cy="7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80" name="Rectangle 25"/>
              <p:cNvSpPr>
                <a:spLocks noChangeArrowheads="1"/>
              </p:cNvSpPr>
              <p:nvPr/>
            </p:nvSpPr>
            <p:spPr bwMode="auto">
              <a:xfrm>
                <a:off x="3765" y="1289"/>
                <a:ext cx="320" cy="31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900" b="0"/>
                  <a:t>White </a:t>
                </a:r>
                <a:br>
                  <a:rPr lang="en-US" sz="900" b="0"/>
                </a:br>
                <a:r>
                  <a:rPr lang="en-US" sz="900" b="0"/>
                  <a:t>blood </a:t>
                </a:r>
                <a:br>
                  <a:rPr lang="en-US" sz="900" b="0"/>
                </a:br>
                <a:r>
                  <a:rPr lang="en-US" sz="900" b="0"/>
                  <a:t>cells</a:t>
                </a:r>
              </a:p>
            </p:txBody>
          </p:sp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4566" y="1140"/>
                <a:ext cx="429" cy="155"/>
                <a:chOff x="4582" y="1188"/>
                <a:chExt cx="429" cy="155"/>
              </a:xfrm>
            </p:grpSpPr>
            <p:sp>
              <p:nvSpPr>
                <p:cNvPr id="78897" name="Rectangle 27"/>
                <p:cNvSpPr>
                  <a:spLocks noChangeArrowheads="1"/>
                </p:cNvSpPr>
                <p:nvPr/>
              </p:nvSpPr>
              <p:spPr bwMode="auto">
                <a:xfrm>
                  <a:off x="4582" y="1188"/>
                  <a:ext cx="280" cy="144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algn="ctr" eaLnBrk="0" hangingPunct="0"/>
                  <a:r>
                    <a:rPr lang="en-US" sz="900" b="0"/>
                    <a:t>Stain</a:t>
                  </a:r>
                </a:p>
              </p:txBody>
            </p:sp>
            <p:sp>
              <p:nvSpPr>
                <p:cNvPr id="78898" name="Line 28"/>
                <p:cNvSpPr>
                  <a:spLocks noChangeShapeType="1"/>
                </p:cNvSpPr>
                <p:nvPr/>
              </p:nvSpPr>
              <p:spPr bwMode="auto">
                <a:xfrm flipH="1" flipV="1">
                  <a:off x="4825" y="1267"/>
                  <a:ext cx="186" cy="7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8882" name="AutoShape 29"/>
              <p:cNvSpPr>
                <a:spLocks/>
              </p:cNvSpPr>
              <p:nvPr/>
            </p:nvSpPr>
            <p:spPr bwMode="auto">
              <a:xfrm>
                <a:off x="4304" y="1393"/>
                <a:ext cx="91" cy="281"/>
              </a:xfrm>
              <a:prstGeom prst="rightBrace">
                <a:avLst>
                  <a:gd name="adj1" fmla="val 25733"/>
                  <a:gd name="adj2" fmla="val 50000"/>
                </a:avLst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eaLnBrk="0" hangingPunct="0"/>
                <a:endParaRPr lang="en-US"/>
              </a:p>
            </p:txBody>
          </p:sp>
          <p:pic>
            <p:nvPicPr>
              <p:cNvPr id="78883" name="Picture 33" descr="08_19Karyotype_4b_CNL.jpg                                      0050B34F203                            BE6099DA: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4" y="2424"/>
                <a:ext cx="4640" cy="1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" name="Group 34"/>
              <p:cNvGrpSpPr>
                <a:grpSpLocks/>
              </p:cNvGrpSpPr>
              <p:nvPr/>
            </p:nvGrpSpPr>
            <p:grpSpPr bwMode="auto">
              <a:xfrm>
                <a:off x="2503" y="2593"/>
                <a:ext cx="669" cy="144"/>
                <a:chOff x="2519" y="2657"/>
                <a:chExt cx="669" cy="144"/>
              </a:xfrm>
            </p:grpSpPr>
            <p:sp>
              <p:nvSpPr>
                <p:cNvPr id="78895" name="Rectangle 35"/>
                <p:cNvSpPr>
                  <a:spLocks noChangeArrowheads="1"/>
                </p:cNvSpPr>
                <p:nvPr/>
              </p:nvSpPr>
              <p:spPr bwMode="auto">
                <a:xfrm>
                  <a:off x="2519" y="2657"/>
                  <a:ext cx="496" cy="144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eaLnBrk="0" hangingPunct="0"/>
                  <a:r>
                    <a:rPr lang="en-US" sz="900" b="0"/>
                    <a:t>Centromere</a:t>
                  </a:r>
                </a:p>
              </p:txBody>
            </p:sp>
            <p:sp>
              <p:nvSpPr>
                <p:cNvPr id="78896" name="Line 36"/>
                <p:cNvSpPr>
                  <a:spLocks noChangeShapeType="1"/>
                </p:cNvSpPr>
                <p:nvPr/>
              </p:nvSpPr>
              <p:spPr bwMode="auto">
                <a:xfrm>
                  <a:off x="2982" y="2730"/>
                  <a:ext cx="20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8885" name="AutoShape 37"/>
              <p:cNvSpPr>
                <a:spLocks/>
              </p:cNvSpPr>
              <p:nvPr/>
            </p:nvSpPr>
            <p:spPr bwMode="auto">
              <a:xfrm rot="-5400000">
                <a:off x="3153" y="2925"/>
                <a:ext cx="93" cy="142"/>
              </a:xfrm>
              <a:prstGeom prst="leftBrace">
                <a:avLst>
                  <a:gd name="adj1" fmla="val 12724"/>
                  <a:gd name="adj2" fmla="val 50000"/>
                </a:avLst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eaLnBrk="0" hangingPunct="0"/>
                <a:endParaRPr lang="en-US"/>
              </a:p>
            </p:txBody>
          </p:sp>
          <p:sp>
            <p:nvSpPr>
              <p:cNvPr id="78886" name="AutoShape 38"/>
              <p:cNvSpPr>
                <a:spLocks/>
              </p:cNvSpPr>
              <p:nvPr/>
            </p:nvSpPr>
            <p:spPr bwMode="auto">
              <a:xfrm rot="-5400000">
                <a:off x="3322" y="2923"/>
                <a:ext cx="93" cy="142"/>
              </a:xfrm>
              <a:prstGeom prst="leftBrace">
                <a:avLst>
                  <a:gd name="adj1" fmla="val 12724"/>
                  <a:gd name="adj2" fmla="val 50000"/>
                </a:avLst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eaLnBrk="0" hangingPunct="0"/>
                <a:endParaRPr lang="en-US"/>
              </a:p>
            </p:txBody>
          </p:sp>
          <p:sp>
            <p:nvSpPr>
              <p:cNvPr id="78887" name="Line 39"/>
              <p:cNvSpPr>
                <a:spLocks noChangeShapeType="1"/>
              </p:cNvSpPr>
              <p:nvPr/>
            </p:nvSpPr>
            <p:spPr bwMode="auto">
              <a:xfrm flipH="1">
                <a:off x="3234" y="3054"/>
                <a:ext cx="133" cy="1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88" name="Line 40"/>
              <p:cNvSpPr>
                <a:spLocks noChangeShapeType="1"/>
              </p:cNvSpPr>
              <p:nvPr/>
            </p:nvSpPr>
            <p:spPr bwMode="auto">
              <a:xfrm>
                <a:off x="3196" y="3042"/>
                <a:ext cx="93" cy="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89" name="Rectangle 41"/>
              <p:cNvSpPr>
                <a:spLocks noChangeArrowheads="1"/>
              </p:cNvSpPr>
              <p:nvPr/>
            </p:nvSpPr>
            <p:spPr bwMode="auto">
              <a:xfrm>
                <a:off x="2780" y="3143"/>
                <a:ext cx="736" cy="23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900" b="0"/>
                  <a:t>Pair of homologous</a:t>
                </a:r>
                <a:br>
                  <a:rPr lang="en-US" sz="900" b="0"/>
                </a:br>
                <a:r>
                  <a:rPr lang="en-US" sz="900" b="0"/>
                  <a:t>chromosomes</a:t>
                </a:r>
              </a:p>
            </p:txBody>
          </p:sp>
          <p:sp>
            <p:nvSpPr>
              <p:cNvPr id="78890" name="Line 42"/>
              <p:cNvSpPr>
                <a:spLocks noChangeShapeType="1"/>
              </p:cNvSpPr>
              <p:nvPr/>
            </p:nvSpPr>
            <p:spPr bwMode="auto">
              <a:xfrm flipH="1">
                <a:off x="3209" y="2841"/>
                <a:ext cx="31" cy="7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91" name="Rectangle 43"/>
              <p:cNvSpPr>
                <a:spLocks noChangeArrowheads="1"/>
              </p:cNvSpPr>
              <p:nvPr/>
            </p:nvSpPr>
            <p:spPr bwMode="auto">
              <a:xfrm>
                <a:off x="2515" y="2757"/>
                <a:ext cx="568" cy="23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en-US" sz="900" b="0"/>
                  <a:t>Sister</a:t>
                </a:r>
                <a:br>
                  <a:rPr lang="en-US" sz="900" b="0"/>
                </a:br>
                <a:r>
                  <a:rPr lang="en-US" sz="900" b="0"/>
                  <a:t>chromosomes</a:t>
                </a:r>
              </a:p>
            </p:txBody>
          </p:sp>
          <p:sp>
            <p:nvSpPr>
              <p:cNvPr id="78892" name="Line 44"/>
              <p:cNvSpPr>
                <a:spLocks noChangeShapeType="1"/>
              </p:cNvSpPr>
              <p:nvPr/>
            </p:nvSpPr>
            <p:spPr bwMode="auto">
              <a:xfrm>
                <a:off x="3153" y="2847"/>
                <a:ext cx="43" cy="6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93" name="Line 45"/>
              <p:cNvSpPr>
                <a:spLocks noChangeShapeType="1"/>
              </p:cNvSpPr>
              <p:nvPr/>
            </p:nvSpPr>
            <p:spPr bwMode="auto">
              <a:xfrm flipH="1">
                <a:off x="3056" y="2915"/>
                <a:ext cx="15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94" name="Text Box 51"/>
              <p:cNvSpPr txBox="1">
                <a:spLocks noChangeArrowheads="1"/>
              </p:cNvSpPr>
              <p:nvPr/>
            </p:nvSpPr>
            <p:spPr bwMode="auto">
              <a:xfrm rot="-5400000">
                <a:off x="4726" y="3461"/>
                <a:ext cx="344" cy="14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900" b="0"/>
                  <a:t>2,600X</a:t>
                </a:r>
              </a:p>
            </p:txBody>
          </p:sp>
        </p:grpSp>
      </p:grpSp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582613" y="3105150"/>
            <a:ext cx="1978025" cy="642938"/>
            <a:chOff x="367" y="1956"/>
            <a:chExt cx="1246" cy="405"/>
          </a:xfrm>
        </p:grpSpPr>
        <p:sp>
          <p:nvSpPr>
            <p:cNvPr id="78866" name="Rectangle 6"/>
            <p:cNvSpPr>
              <a:spLocks noChangeArrowheads="1"/>
            </p:cNvSpPr>
            <p:nvPr/>
          </p:nvSpPr>
          <p:spPr bwMode="auto">
            <a:xfrm>
              <a:off x="465" y="1959"/>
              <a:ext cx="1148" cy="40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900" b="0"/>
                <a:t>A blood</a:t>
              </a:r>
              <a:br>
                <a:rPr lang="en-US" sz="900" b="0"/>
              </a:br>
              <a:r>
                <a:rPr lang="en-US" sz="900" b="0"/>
                <a:t>culture is </a:t>
              </a:r>
              <a:br>
                <a:rPr lang="en-US" sz="900" b="0"/>
              </a:br>
              <a:r>
                <a:rPr lang="en-US" sz="900" b="0"/>
                <a:t>centrifuged to separate the </a:t>
              </a:r>
              <a:br>
                <a:rPr lang="en-US" sz="900" b="0"/>
              </a:br>
              <a:r>
                <a:rPr lang="en-US" sz="900" b="0"/>
                <a:t>blood cells from the culture fluid.</a:t>
              </a:r>
            </a:p>
          </p:txBody>
        </p:sp>
        <p:sp>
          <p:nvSpPr>
            <p:cNvPr id="78867" name="Rectangle 30"/>
            <p:cNvSpPr>
              <a:spLocks noChangeArrowheads="1"/>
            </p:cNvSpPr>
            <p:nvPr/>
          </p:nvSpPr>
          <p:spPr bwMode="auto">
            <a:xfrm>
              <a:off x="367" y="1956"/>
              <a:ext cx="156" cy="1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900">
                  <a:solidFill>
                    <a:schemeClr val="bg1"/>
                  </a:solidFill>
                </a:rPr>
                <a:t>1</a:t>
              </a:r>
              <a:endParaRPr lang="en-US" b="0"/>
            </a:p>
          </p:txBody>
        </p:sp>
      </p:grpSp>
      <p:grpSp>
        <p:nvGrpSpPr>
          <p:cNvPr id="10" name="Group 54"/>
          <p:cNvGrpSpPr>
            <a:grpSpLocks/>
          </p:cNvGrpSpPr>
          <p:nvPr/>
        </p:nvGrpSpPr>
        <p:grpSpPr bwMode="auto">
          <a:xfrm>
            <a:off x="3275013" y="3105150"/>
            <a:ext cx="2503487" cy="774700"/>
            <a:chOff x="2063" y="1956"/>
            <a:chExt cx="1577" cy="488"/>
          </a:xfrm>
        </p:grpSpPr>
        <p:sp>
          <p:nvSpPr>
            <p:cNvPr id="78864" name="Rectangle 18"/>
            <p:cNvSpPr>
              <a:spLocks noChangeArrowheads="1"/>
            </p:cNvSpPr>
            <p:nvPr/>
          </p:nvSpPr>
          <p:spPr bwMode="auto">
            <a:xfrm>
              <a:off x="2152" y="1956"/>
              <a:ext cx="1488" cy="4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900" b="0"/>
                <a:t>The fluid is discarded, and a  hypotonic </a:t>
              </a:r>
              <a:br>
                <a:rPr lang="en-US" sz="900" b="0"/>
              </a:br>
              <a:r>
                <a:rPr lang="en-US" sz="900" b="0"/>
                <a:t>solution is mixed with the cells. This makes</a:t>
              </a:r>
              <a:br>
                <a:rPr lang="en-US" sz="900" b="0"/>
              </a:br>
              <a:r>
                <a:rPr lang="en-US" sz="900" b="0"/>
                <a:t> the red blood cells burst. The white blood </a:t>
              </a:r>
              <a:br>
                <a:rPr lang="en-US" sz="900" b="0"/>
              </a:br>
              <a:r>
                <a:rPr lang="en-US" sz="900" b="0"/>
                <a:t>cells swell but do not burst, and their </a:t>
              </a:r>
              <a:br>
                <a:rPr lang="en-US" sz="900" b="0"/>
              </a:br>
              <a:r>
                <a:rPr lang="en-US" sz="900" b="0"/>
                <a:t>chromosomes spread out.  </a:t>
              </a:r>
            </a:p>
          </p:txBody>
        </p:sp>
        <p:sp>
          <p:nvSpPr>
            <p:cNvPr id="78865" name="Rectangle 31"/>
            <p:cNvSpPr>
              <a:spLocks noChangeArrowheads="1"/>
            </p:cNvSpPr>
            <p:nvPr/>
          </p:nvSpPr>
          <p:spPr bwMode="auto">
            <a:xfrm>
              <a:off x="2063" y="1956"/>
              <a:ext cx="156" cy="1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900">
                  <a:solidFill>
                    <a:schemeClr val="bg1"/>
                  </a:solidFill>
                </a:rPr>
                <a:t>2</a:t>
              </a:r>
              <a:endParaRPr lang="en-US" b="0"/>
            </a:p>
          </p:txBody>
        </p:sp>
      </p:grp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5734050" y="3098800"/>
            <a:ext cx="3384550" cy="911225"/>
            <a:chOff x="3612" y="1952"/>
            <a:chExt cx="2132" cy="574"/>
          </a:xfrm>
        </p:grpSpPr>
        <p:sp>
          <p:nvSpPr>
            <p:cNvPr id="78862" name="Rectangle 19"/>
            <p:cNvSpPr>
              <a:spLocks noChangeArrowheads="1"/>
            </p:cNvSpPr>
            <p:nvPr/>
          </p:nvSpPr>
          <p:spPr bwMode="auto">
            <a:xfrm>
              <a:off x="3711" y="1952"/>
              <a:ext cx="2033" cy="5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900" b="0"/>
                <a:t>Another centrifugation step separates the swollen white</a:t>
              </a:r>
              <a:br>
                <a:rPr lang="en-US" sz="900" b="0"/>
              </a:br>
              <a:r>
                <a:rPr lang="en-US" sz="900" b="0"/>
                <a:t>blood cells. The fluid containing the remnants of the red </a:t>
              </a:r>
              <a:br>
                <a:rPr lang="en-US" sz="900" b="0"/>
              </a:br>
              <a:r>
                <a:rPr lang="en-US" sz="900" b="0"/>
                <a:t>blood cells is poured off. A fixative (preservative) is mixed</a:t>
              </a:r>
              <a:br>
                <a:rPr lang="en-US" sz="900" b="0"/>
              </a:br>
              <a:r>
                <a:rPr lang="en-US" sz="900" b="0"/>
                <a:t>with the white blood cells. A drop of the cell suspension </a:t>
              </a:r>
              <a:br>
                <a:rPr lang="en-US" sz="900" b="0"/>
              </a:br>
              <a:r>
                <a:rPr lang="en-US" sz="900" b="0"/>
                <a:t>is spread on a microscope slide, dried, and stained.</a:t>
              </a:r>
              <a:br>
                <a:rPr lang="en-US" sz="900" b="0"/>
              </a:br>
              <a:endParaRPr lang="en-US" sz="900" b="0"/>
            </a:p>
          </p:txBody>
        </p:sp>
        <p:sp>
          <p:nvSpPr>
            <p:cNvPr id="78863" name="Rectangle 32"/>
            <p:cNvSpPr>
              <a:spLocks noChangeArrowheads="1"/>
            </p:cNvSpPr>
            <p:nvPr/>
          </p:nvSpPr>
          <p:spPr bwMode="auto">
            <a:xfrm>
              <a:off x="3612" y="1963"/>
              <a:ext cx="156" cy="1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900">
                  <a:solidFill>
                    <a:schemeClr val="bg1"/>
                  </a:solidFill>
                </a:rPr>
                <a:t>3</a:t>
              </a:r>
              <a:endParaRPr lang="en-US" b="0"/>
            </a:p>
          </p:txBody>
        </p:sp>
      </p:grpSp>
      <p:grpSp>
        <p:nvGrpSpPr>
          <p:cNvPr id="12" name="Group 46"/>
          <p:cNvGrpSpPr>
            <a:grpSpLocks/>
          </p:cNvGrpSpPr>
          <p:nvPr/>
        </p:nvGrpSpPr>
        <p:grpSpPr bwMode="auto">
          <a:xfrm>
            <a:off x="1049338" y="5857875"/>
            <a:ext cx="3595687" cy="501650"/>
            <a:chOff x="677" y="3802"/>
            <a:chExt cx="2265" cy="316"/>
          </a:xfrm>
        </p:grpSpPr>
        <p:sp>
          <p:nvSpPr>
            <p:cNvPr id="78860" name="Rectangle 47"/>
            <p:cNvSpPr>
              <a:spLocks noChangeArrowheads="1"/>
            </p:cNvSpPr>
            <p:nvPr/>
          </p:nvSpPr>
          <p:spPr bwMode="auto">
            <a:xfrm>
              <a:off x="762" y="3802"/>
              <a:ext cx="2180" cy="31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900" b="0"/>
                <a:t>The slide is viewed with a microscope equipped with a digital</a:t>
              </a:r>
              <a:br>
                <a:rPr lang="en-US" sz="900" b="0"/>
              </a:br>
              <a:r>
                <a:rPr lang="en-US" sz="900" b="0"/>
                <a:t> camera. A photograph of the chromosomes is entered into a </a:t>
              </a:r>
              <a:br>
                <a:rPr lang="en-US" sz="900" b="0"/>
              </a:br>
              <a:r>
                <a:rPr lang="en-US" sz="900" b="0"/>
                <a:t>computer, which electronically arranges them by size and shape.</a:t>
              </a:r>
            </a:p>
          </p:txBody>
        </p:sp>
        <p:sp>
          <p:nvSpPr>
            <p:cNvPr id="78861" name="Rectangle 48"/>
            <p:cNvSpPr>
              <a:spLocks noChangeArrowheads="1"/>
            </p:cNvSpPr>
            <p:nvPr/>
          </p:nvSpPr>
          <p:spPr bwMode="auto">
            <a:xfrm>
              <a:off x="677" y="3808"/>
              <a:ext cx="156" cy="1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900">
                  <a:solidFill>
                    <a:schemeClr val="bg1"/>
                  </a:solidFill>
                </a:rPr>
                <a:t>4</a:t>
              </a:r>
              <a:endParaRPr lang="en-US" b="0"/>
            </a:p>
          </p:txBody>
        </p:sp>
      </p:grpSp>
      <p:grpSp>
        <p:nvGrpSpPr>
          <p:cNvPr id="13" name="Group 56"/>
          <p:cNvGrpSpPr>
            <a:grpSpLocks/>
          </p:cNvGrpSpPr>
          <p:nvPr/>
        </p:nvGrpSpPr>
        <p:grpSpPr bwMode="auto">
          <a:xfrm>
            <a:off x="4740275" y="5857875"/>
            <a:ext cx="4205288" cy="638175"/>
            <a:chOff x="2986" y="3690"/>
            <a:chExt cx="2649" cy="402"/>
          </a:xfrm>
        </p:grpSpPr>
        <p:sp>
          <p:nvSpPr>
            <p:cNvPr id="78858" name="Rectangle 49"/>
            <p:cNvSpPr>
              <a:spLocks noChangeArrowheads="1"/>
            </p:cNvSpPr>
            <p:nvPr/>
          </p:nvSpPr>
          <p:spPr bwMode="auto">
            <a:xfrm>
              <a:off x="3079" y="3690"/>
              <a:ext cx="2556" cy="40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900" b="0"/>
                <a:t>The resulting display is the karyotype. The 46 chromosomes here include </a:t>
              </a:r>
              <a:br>
                <a:rPr lang="en-US" sz="900" b="0"/>
              </a:br>
              <a:r>
                <a:rPr lang="en-US" sz="900" b="0"/>
                <a:t>22 pair of autosomes and 2 sex chromosomes, X and Y. Although difficult to </a:t>
              </a:r>
              <a:br>
                <a:rPr lang="en-US" sz="900" b="0"/>
              </a:br>
              <a:r>
                <a:rPr lang="en-US" sz="900" b="0"/>
                <a:t>discern in the karyotype, each of the chromosomes consists of two sister </a:t>
              </a:r>
              <a:br>
                <a:rPr lang="en-US" sz="900" b="0"/>
              </a:br>
              <a:r>
                <a:rPr lang="en-US" sz="900" b="0"/>
                <a:t>chromatids lying very close together (see diagram).</a:t>
              </a:r>
            </a:p>
          </p:txBody>
        </p:sp>
        <p:sp>
          <p:nvSpPr>
            <p:cNvPr id="78859" name="Rectangle 50"/>
            <p:cNvSpPr>
              <a:spLocks noChangeArrowheads="1"/>
            </p:cNvSpPr>
            <p:nvPr/>
          </p:nvSpPr>
          <p:spPr bwMode="auto">
            <a:xfrm>
              <a:off x="2986" y="3691"/>
              <a:ext cx="156" cy="1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900">
                  <a:solidFill>
                    <a:schemeClr val="bg1"/>
                  </a:solidFill>
                </a:rPr>
                <a:t>5</a:t>
              </a:r>
              <a:endParaRPr lang="en-US" b="0"/>
            </a:p>
          </p:txBody>
        </p:sp>
      </p:grpSp>
      <p:sp>
        <p:nvSpPr>
          <p:cNvPr id="7885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604838"/>
          </a:xfrm>
        </p:spPr>
        <p:txBody>
          <a:bodyPr/>
          <a:lstStyle/>
          <a:p>
            <a:pPr lvl="1" eaLnBrk="1" hangingPunct="1"/>
            <a:r>
              <a:rPr lang="en-US" smtClean="0"/>
              <a:t>Preparation of a karyotype from a blood sample</a:t>
            </a:r>
          </a:p>
        </p:txBody>
      </p:sp>
      <p:sp>
        <p:nvSpPr>
          <p:cNvPr id="78857" name="Text Box 52"/>
          <p:cNvSpPr txBox="1">
            <a:spLocks noChangeArrowheads="1"/>
          </p:cNvSpPr>
          <p:nvPr/>
        </p:nvSpPr>
        <p:spPr bwMode="auto">
          <a:xfrm>
            <a:off x="288925" y="6230938"/>
            <a:ext cx="989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CONNECTION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261938" y="1671638"/>
            <a:ext cx="7915275" cy="2935287"/>
          </a:xfrm>
        </p:spPr>
        <p:txBody>
          <a:bodyPr/>
          <a:lstStyle/>
          <a:p>
            <a:pPr marL="0" indent="0" eaLnBrk="1" hangingPunct="1"/>
            <a:r>
              <a:rPr lang="en-US" smtClean="0"/>
              <a:t>8.20 An extra copy of chromosome 21 causes Down syndrome</a:t>
            </a:r>
          </a:p>
          <a:p>
            <a:pPr lvl="1" eaLnBrk="1" hangingPunct="1"/>
            <a:r>
              <a:rPr lang="en-US" smtClean="0"/>
              <a:t>A person may have an abnormal number of chromosomes</a:t>
            </a:r>
          </a:p>
          <a:p>
            <a:pPr lvl="2" eaLnBrk="1" hangingPunct="1"/>
            <a:r>
              <a:rPr lang="en-US" smtClean="0"/>
              <a:t>Which causes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309688"/>
          </a:xfrm>
        </p:spPr>
        <p:txBody>
          <a:bodyPr/>
          <a:lstStyle/>
          <a:p>
            <a:pPr lvl="1" eaLnBrk="1" hangingPunct="1"/>
            <a:r>
              <a:rPr lang="en-US" smtClean="0"/>
              <a:t>Down syndrome is caused by trisomy 21</a:t>
            </a:r>
          </a:p>
          <a:p>
            <a:pPr lvl="2" eaLnBrk="1" hangingPunct="1"/>
            <a:r>
              <a:rPr lang="en-US" smtClean="0"/>
              <a:t>An extra copy of chromosome 21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" y="1943100"/>
            <a:ext cx="3830638" cy="4316413"/>
            <a:chOff x="1223" y="568"/>
            <a:chExt cx="3508" cy="3431"/>
          </a:xfrm>
        </p:grpSpPr>
        <p:pic>
          <p:nvPicPr>
            <p:cNvPr id="80903" name="Picture 5" descr="08_20aTrisomy21Karyotype_UP.jpg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23" y="568"/>
              <a:ext cx="3385" cy="3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904" name="Rectangle 6"/>
            <p:cNvSpPr>
              <a:spLocks noChangeArrowheads="1"/>
            </p:cNvSpPr>
            <p:nvPr/>
          </p:nvSpPr>
          <p:spPr bwMode="auto">
            <a:xfrm rot="-5400000">
              <a:off x="4299" y="3533"/>
              <a:ext cx="583" cy="28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5,000</a:t>
              </a:r>
              <a:r>
                <a:rPr lang="en-US" sz="1400" b="0">
                  <a:sym typeface="Symbol" pitchFamily="18" charset="2"/>
                </a:rPr>
                <a:t></a:t>
              </a:r>
              <a:endParaRPr lang="en-US" sz="1400" b="0"/>
            </a:p>
          </p:txBody>
        </p:sp>
      </p:grpSp>
      <p:sp>
        <p:nvSpPr>
          <p:cNvPr id="80900" name="Text Box 7"/>
          <p:cNvSpPr txBox="1">
            <a:spLocks noChangeArrowheads="1"/>
          </p:cNvSpPr>
          <p:nvPr/>
        </p:nvSpPr>
        <p:spPr bwMode="auto">
          <a:xfrm>
            <a:off x="288925" y="62309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8.20A</a:t>
            </a:r>
          </a:p>
        </p:txBody>
      </p:sp>
      <p:pic>
        <p:nvPicPr>
          <p:cNvPr id="80901" name="Picture 8" descr="08_20bTrisomy21Child_UP.jpg                                    0050B34F203                            BE6099DA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7663" y="2111375"/>
            <a:ext cx="44608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2" name="Text Box 9"/>
          <p:cNvSpPr txBox="1">
            <a:spLocks noChangeArrowheads="1"/>
          </p:cNvSpPr>
          <p:nvPr/>
        </p:nvSpPr>
        <p:spPr bwMode="auto">
          <a:xfrm>
            <a:off x="4276725" y="62309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8.20B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747000" cy="1736725"/>
          </a:xfrm>
        </p:spPr>
        <p:txBody>
          <a:bodyPr/>
          <a:lstStyle/>
          <a:p>
            <a:pPr lvl="1" eaLnBrk="1" hangingPunct="1"/>
            <a:r>
              <a:rPr lang="en-US" smtClean="0"/>
              <a:t>The chromosomes of a homologous pair</a:t>
            </a:r>
          </a:p>
          <a:p>
            <a:pPr lvl="2" eaLnBrk="1" hangingPunct="1"/>
            <a:r>
              <a:rPr lang="en-US" smtClean="0"/>
              <a:t>Carry genes for the same characteristics at the same place, or locus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921000" y="2305050"/>
            <a:ext cx="5457825" cy="4249738"/>
            <a:chOff x="1840" y="1452"/>
            <a:chExt cx="3438" cy="2677"/>
          </a:xfrm>
        </p:grpSpPr>
        <p:pic>
          <p:nvPicPr>
            <p:cNvPr id="54277" name="Picture 5" descr="08_12HomologousPair_U.jpg   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2" y="1855"/>
              <a:ext cx="2568" cy="2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78" name="AutoShape 6"/>
            <p:cNvSpPr>
              <a:spLocks/>
            </p:cNvSpPr>
            <p:nvPr/>
          </p:nvSpPr>
          <p:spPr bwMode="auto">
            <a:xfrm rot="-5400000">
              <a:off x="2358" y="1508"/>
              <a:ext cx="139" cy="726"/>
            </a:xfrm>
            <a:prstGeom prst="rightBrace">
              <a:avLst>
                <a:gd name="adj1" fmla="val 43525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54279" name="AutoShape 7"/>
            <p:cNvSpPr>
              <a:spLocks/>
            </p:cNvSpPr>
            <p:nvPr/>
          </p:nvSpPr>
          <p:spPr bwMode="auto">
            <a:xfrm rot="-5400000">
              <a:off x="3992" y="1514"/>
              <a:ext cx="140" cy="725"/>
            </a:xfrm>
            <a:prstGeom prst="rightBrace">
              <a:avLst>
                <a:gd name="adj1" fmla="val 43155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54280" name="Line 8"/>
            <p:cNvSpPr>
              <a:spLocks noChangeShapeType="1"/>
            </p:cNvSpPr>
            <p:nvPr/>
          </p:nvSpPr>
          <p:spPr bwMode="auto">
            <a:xfrm flipV="1">
              <a:off x="2433" y="1646"/>
              <a:ext cx="762" cy="16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1" name="Line 9"/>
            <p:cNvSpPr>
              <a:spLocks noChangeShapeType="1"/>
            </p:cNvSpPr>
            <p:nvPr/>
          </p:nvSpPr>
          <p:spPr bwMode="auto">
            <a:xfrm>
              <a:off x="3179" y="1651"/>
              <a:ext cx="878" cy="1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2" name="Rectangle 10"/>
            <p:cNvSpPr>
              <a:spLocks noChangeArrowheads="1"/>
            </p:cNvSpPr>
            <p:nvPr/>
          </p:nvSpPr>
          <p:spPr bwMode="auto">
            <a:xfrm>
              <a:off x="2713" y="1452"/>
              <a:ext cx="948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0"/>
                <a:t>Chromosomes</a:t>
              </a:r>
            </a:p>
          </p:txBody>
        </p:sp>
        <p:sp>
          <p:nvSpPr>
            <p:cNvPr id="54283" name="Line 11"/>
            <p:cNvSpPr>
              <a:spLocks noChangeShapeType="1"/>
            </p:cNvSpPr>
            <p:nvPr/>
          </p:nvSpPr>
          <p:spPr bwMode="auto">
            <a:xfrm>
              <a:off x="4103" y="2647"/>
              <a:ext cx="4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4" name="Rectangle 12"/>
            <p:cNvSpPr>
              <a:spLocks noChangeArrowheads="1"/>
            </p:cNvSpPr>
            <p:nvPr/>
          </p:nvSpPr>
          <p:spPr bwMode="auto">
            <a:xfrm>
              <a:off x="4486" y="2538"/>
              <a:ext cx="792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0"/>
                <a:t>Centromere</a:t>
              </a:r>
            </a:p>
          </p:txBody>
        </p:sp>
        <p:sp>
          <p:nvSpPr>
            <p:cNvPr id="54285" name="Line 13"/>
            <p:cNvSpPr>
              <a:spLocks noChangeShapeType="1"/>
            </p:cNvSpPr>
            <p:nvPr/>
          </p:nvSpPr>
          <p:spPr bwMode="auto">
            <a:xfrm>
              <a:off x="2222" y="3802"/>
              <a:ext cx="177" cy="15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6" name="Line 14"/>
            <p:cNvSpPr>
              <a:spLocks noChangeShapeType="1"/>
            </p:cNvSpPr>
            <p:nvPr/>
          </p:nvSpPr>
          <p:spPr bwMode="auto">
            <a:xfrm flipH="1">
              <a:off x="2394" y="3806"/>
              <a:ext cx="236" cy="1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287" name="Rectangle 15"/>
            <p:cNvSpPr>
              <a:spLocks noChangeArrowheads="1"/>
            </p:cNvSpPr>
            <p:nvPr/>
          </p:nvSpPr>
          <p:spPr bwMode="auto">
            <a:xfrm>
              <a:off x="1840" y="3917"/>
              <a:ext cx="1105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0"/>
                <a:t>Sister chromatids</a:t>
              </a:r>
            </a:p>
          </p:txBody>
        </p:sp>
      </p:grpSp>
      <p:sp>
        <p:nvSpPr>
          <p:cNvPr id="54276" name="Text Box 16"/>
          <p:cNvSpPr txBox="1">
            <a:spLocks noChangeArrowheads="1"/>
          </p:cNvSpPr>
          <p:nvPr/>
        </p:nvSpPr>
        <p:spPr bwMode="auto">
          <a:xfrm>
            <a:off x="288925" y="6218238"/>
            <a:ext cx="989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1309688"/>
          </a:xfrm>
        </p:spPr>
        <p:txBody>
          <a:bodyPr/>
          <a:lstStyle/>
          <a:p>
            <a:pPr lvl="1" eaLnBrk="1" hangingPunct="1"/>
            <a:r>
              <a:rPr lang="en-US" smtClean="0"/>
              <a:t>The chance of having a Down syndrome child</a:t>
            </a:r>
          </a:p>
          <a:p>
            <a:pPr lvl="2" eaLnBrk="1" hangingPunct="1"/>
            <a:r>
              <a:rPr lang="en-US" smtClean="0"/>
              <a:t>Goes up with maternal age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676400" y="2127250"/>
            <a:ext cx="6954838" cy="4376738"/>
            <a:chOff x="187" y="772"/>
            <a:chExt cx="4805" cy="3262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09" y="772"/>
              <a:ext cx="4483" cy="3262"/>
              <a:chOff x="509" y="772"/>
              <a:chExt cx="4483" cy="3262"/>
            </a:xfrm>
          </p:grpSpPr>
          <p:pic>
            <p:nvPicPr>
              <p:cNvPr id="81927" name="Picture 6" descr="08_20cTrisomy21MaternAge_U.jpg                                 0050B34F203                            BE6099DA: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96" y="772"/>
                <a:ext cx="4296" cy="29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1928" name="Rectangle 7"/>
              <p:cNvSpPr>
                <a:spLocks noChangeArrowheads="1"/>
              </p:cNvSpPr>
              <p:nvPr/>
            </p:nvSpPr>
            <p:spPr bwMode="auto">
              <a:xfrm>
                <a:off x="2411" y="3807"/>
                <a:ext cx="896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Age of mother</a:t>
                </a:r>
              </a:p>
            </p:txBody>
          </p:sp>
          <p:sp>
            <p:nvSpPr>
              <p:cNvPr id="81929" name="Rectangle 8"/>
              <p:cNvSpPr>
                <a:spLocks noChangeArrowheads="1"/>
              </p:cNvSpPr>
              <p:nvPr/>
            </p:nvSpPr>
            <p:spPr bwMode="auto">
              <a:xfrm>
                <a:off x="3742" y="3622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45</a:t>
                </a:r>
              </a:p>
            </p:txBody>
          </p:sp>
          <p:sp>
            <p:nvSpPr>
              <p:cNvPr id="81930" name="Rectangle 9"/>
              <p:cNvSpPr>
                <a:spLocks noChangeArrowheads="1"/>
              </p:cNvSpPr>
              <p:nvPr/>
            </p:nvSpPr>
            <p:spPr bwMode="auto">
              <a:xfrm>
                <a:off x="4254" y="3615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50</a:t>
                </a:r>
              </a:p>
            </p:txBody>
          </p:sp>
          <p:sp>
            <p:nvSpPr>
              <p:cNvPr id="81931" name="Rectangle 10"/>
              <p:cNvSpPr>
                <a:spLocks noChangeArrowheads="1"/>
              </p:cNvSpPr>
              <p:nvPr/>
            </p:nvSpPr>
            <p:spPr bwMode="auto">
              <a:xfrm>
                <a:off x="2741" y="3615"/>
                <a:ext cx="264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35</a:t>
                </a:r>
              </a:p>
            </p:txBody>
          </p:sp>
          <p:sp>
            <p:nvSpPr>
              <p:cNvPr id="81932" name="Rectangle 11"/>
              <p:cNvSpPr>
                <a:spLocks noChangeArrowheads="1"/>
              </p:cNvSpPr>
              <p:nvPr/>
            </p:nvSpPr>
            <p:spPr bwMode="auto">
              <a:xfrm>
                <a:off x="2221" y="3622"/>
                <a:ext cx="264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30</a:t>
                </a:r>
              </a:p>
            </p:txBody>
          </p:sp>
          <p:sp>
            <p:nvSpPr>
              <p:cNvPr id="81933" name="Rectangle 12"/>
              <p:cNvSpPr>
                <a:spLocks noChangeArrowheads="1"/>
              </p:cNvSpPr>
              <p:nvPr/>
            </p:nvSpPr>
            <p:spPr bwMode="auto">
              <a:xfrm>
                <a:off x="1750" y="3622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25</a:t>
                </a:r>
              </a:p>
            </p:txBody>
          </p:sp>
          <p:sp>
            <p:nvSpPr>
              <p:cNvPr id="81934" name="Rectangle 13"/>
              <p:cNvSpPr>
                <a:spLocks noChangeArrowheads="1"/>
              </p:cNvSpPr>
              <p:nvPr/>
            </p:nvSpPr>
            <p:spPr bwMode="auto">
              <a:xfrm>
                <a:off x="3246" y="3615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40</a:t>
                </a:r>
              </a:p>
            </p:txBody>
          </p:sp>
          <p:sp>
            <p:nvSpPr>
              <p:cNvPr id="81935" name="Rectangle 14"/>
              <p:cNvSpPr>
                <a:spLocks noChangeArrowheads="1"/>
              </p:cNvSpPr>
              <p:nvPr/>
            </p:nvSpPr>
            <p:spPr bwMode="auto">
              <a:xfrm>
                <a:off x="1230" y="3622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20</a:t>
                </a:r>
              </a:p>
            </p:txBody>
          </p:sp>
          <p:sp>
            <p:nvSpPr>
              <p:cNvPr id="81936" name="Rectangle 15"/>
              <p:cNvSpPr>
                <a:spLocks noChangeArrowheads="1"/>
              </p:cNvSpPr>
              <p:nvPr/>
            </p:nvSpPr>
            <p:spPr bwMode="auto">
              <a:xfrm>
                <a:off x="516" y="1031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90</a:t>
                </a:r>
              </a:p>
            </p:txBody>
          </p:sp>
          <p:sp>
            <p:nvSpPr>
              <p:cNvPr id="81937" name="Rectangle 16"/>
              <p:cNvSpPr>
                <a:spLocks noChangeArrowheads="1"/>
              </p:cNvSpPr>
              <p:nvPr/>
            </p:nvSpPr>
            <p:spPr bwMode="auto">
              <a:xfrm>
                <a:off x="583" y="3447"/>
                <a:ext cx="195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0</a:t>
                </a:r>
              </a:p>
            </p:txBody>
          </p:sp>
          <p:sp>
            <p:nvSpPr>
              <p:cNvPr id="81938" name="Rectangle 17"/>
              <p:cNvSpPr>
                <a:spLocks noChangeArrowheads="1"/>
              </p:cNvSpPr>
              <p:nvPr/>
            </p:nvSpPr>
            <p:spPr bwMode="auto">
              <a:xfrm>
                <a:off x="515" y="3207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10</a:t>
                </a:r>
              </a:p>
            </p:txBody>
          </p:sp>
          <p:sp>
            <p:nvSpPr>
              <p:cNvPr id="81939" name="Rectangle 18"/>
              <p:cNvSpPr>
                <a:spLocks noChangeArrowheads="1"/>
              </p:cNvSpPr>
              <p:nvPr/>
            </p:nvSpPr>
            <p:spPr bwMode="auto">
              <a:xfrm>
                <a:off x="509" y="2918"/>
                <a:ext cx="264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20</a:t>
                </a:r>
              </a:p>
            </p:txBody>
          </p:sp>
          <p:sp>
            <p:nvSpPr>
              <p:cNvPr id="81940" name="Rectangle 19"/>
              <p:cNvSpPr>
                <a:spLocks noChangeArrowheads="1"/>
              </p:cNvSpPr>
              <p:nvPr/>
            </p:nvSpPr>
            <p:spPr bwMode="auto">
              <a:xfrm>
                <a:off x="517" y="2647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30</a:t>
                </a:r>
              </a:p>
            </p:txBody>
          </p:sp>
          <p:sp>
            <p:nvSpPr>
              <p:cNvPr id="81941" name="Rectangle 20"/>
              <p:cNvSpPr>
                <a:spLocks noChangeArrowheads="1"/>
              </p:cNvSpPr>
              <p:nvPr/>
            </p:nvSpPr>
            <p:spPr bwMode="auto">
              <a:xfrm>
                <a:off x="517" y="2391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40</a:t>
                </a:r>
              </a:p>
            </p:txBody>
          </p:sp>
          <p:sp>
            <p:nvSpPr>
              <p:cNvPr id="81942" name="Rectangle 21"/>
              <p:cNvSpPr>
                <a:spLocks noChangeArrowheads="1"/>
              </p:cNvSpPr>
              <p:nvPr/>
            </p:nvSpPr>
            <p:spPr bwMode="auto">
              <a:xfrm>
                <a:off x="517" y="2111"/>
                <a:ext cx="263" cy="228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50</a:t>
                </a:r>
              </a:p>
            </p:txBody>
          </p:sp>
          <p:sp>
            <p:nvSpPr>
              <p:cNvPr id="81943" name="Rectangle 22"/>
              <p:cNvSpPr>
                <a:spLocks noChangeArrowheads="1"/>
              </p:cNvSpPr>
              <p:nvPr/>
            </p:nvSpPr>
            <p:spPr bwMode="auto">
              <a:xfrm>
                <a:off x="526" y="1855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60</a:t>
                </a:r>
              </a:p>
            </p:txBody>
          </p:sp>
          <p:sp>
            <p:nvSpPr>
              <p:cNvPr id="81944" name="Rectangle 23"/>
              <p:cNvSpPr>
                <a:spLocks noChangeArrowheads="1"/>
              </p:cNvSpPr>
              <p:nvPr/>
            </p:nvSpPr>
            <p:spPr bwMode="auto">
              <a:xfrm>
                <a:off x="516" y="1599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70</a:t>
                </a:r>
              </a:p>
            </p:txBody>
          </p:sp>
          <p:sp>
            <p:nvSpPr>
              <p:cNvPr id="81945" name="Rectangle 24"/>
              <p:cNvSpPr>
                <a:spLocks noChangeArrowheads="1"/>
              </p:cNvSpPr>
              <p:nvPr/>
            </p:nvSpPr>
            <p:spPr bwMode="auto">
              <a:xfrm>
                <a:off x="526" y="1319"/>
                <a:ext cx="26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sz="1400" b="0"/>
                  <a:t>80</a:t>
                </a:r>
              </a:p>
            </p:txBody>
          </p:sp>
        </p:grpSp>
        <p:sp>
          <p:nvSpPr>
            <p:cNvPr id="81926" name="Rectangle 25"/>
            <p:cNvSpPr>
              <a:spLocks noChangeArrowheads="1"/>
            </p:cNvSpPr>
            <p:nvPr/>
          </p:nvSpPr>
          <p:spPr bwMode="auto">
            <a:xfrm rot="-5400000">
              <a:off x="-551" y="2098"/>
              <a:ext cx="1834" cy="35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b="0"/>
                <a:t>Infants with Down syndrome </a:t>
              </a:r>
              <a:br>
                <a:rPr lang="en-US" sz="1400" b="0"/>
              </a:br>
              <a:r>
                <a:rPr lang="en-US" sz="1400" b="0"/>
                <a:t>(per 1,000 births)</a:t>
              </a:r>
            </a:p>
          </p:txBody>
        </p:sp>
      </p:grpSp>
      <p:sp>
        <p:nvSpPr>
          <p:cNvPr id="81924" name="Text Box 26"/>
          <p:cNvSpPr txBox="1">
            <a:spLocks noChangeArrowheads="1"/>
          </p:cNvSpPr>
          <p:nvPr/>
        </p:nvSpPr>
        <p:spPr bwMode="auto">
          <a:xfrm>
            <a:off x="288925" y="6230938"/>
            <a:ext cx="109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8.20C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3460750"/>
          </a:xfrm>
        </p:spPr>
        <p:txBody>
          <a:bodyPr/>
          <a:lstStyle/>
          <a:p>
            <a:pPr marL="0" indent="0" eaLnBrk="1" hangingPunct="1"/>
            <a:r>
              <a:rPr lang="en-US" smtClean="0"/>
              <a:t>8.13 Gametes have a single set of chromosomes</a:t>
            </a:r>
          </a:p>
          <a:p>
            <a:pPr marL="455613" lvl="1" eaLnBrk="1" hangingPunct="1"/>
            <a:r>
              <a:rPr lang="en-US" smtClean="0"/>
              <a:t>Cells with two sets of chromosomes</a:t>
            </a:r>
          </a:p>
          <a:p>
            <a:pPr marL="909638" lvl="2" eaLnBrk="1" hangingPunct="1"/>
            <a:r>
              <a:rPr lang="en-US" smtClean="0"/>
              <a:t>Are said to be diploid</a:t>
            </a:r>
          </a:p>
          <a:p>
            <a:pPr marL="455613" lvl="1" eaLnBrk="1" hangingPunct="1"/>
            <a:r>
              <a:rPr lang="en-US" smtClean="0"/>
              <a:t>Gametes, eggs and sperm, are haploid</a:t>
            </a:r>
          </a:p>
          <a:p>
            <a:pPr marL="909638" lvl="2" eaLnBrk="1" hangingPunct="1"/>
            <a:r>
              <a:rPr lang="en-US" smtClean="0"/>
              <a:t>With a single set of chromosomes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534400" cy="2590800"/>
          </a:xfrm>
        </p:spPr>
        <p:txBody>
          <a:bodyPr>
            <a:normAutofit/>
          </a:bodyPr>
          <a:lstStyle/>
          <a:p>
            <a:pPr lvl="1" eaLnBrk="1" hangingPunct="1"/>
            <a:r>
              <a:rPr lang="en-US" smtClean="0"/>
              <a:t>Sexual life cycles</a:t>
            </a:r>
          </a:p>
          <a:p>
            <a:pPr lvl="2" eaLnBrk="1" hangingPunct="1"/>
            <a:r>
              <a:rPr lang="en-US" smtClean="0"/>
              <a:t>Involve the </a:t>
            </a:r>
            <a:br>
              <a:rPr lang="en-US" smtClean="0"/>
            </a:br>
            <a:r>
              <a:rPr lang="en-US" smtClean="0"/>
              <a:t>alternation of</a:t>
            </a:r>
            <a:br>
              <a:rPr lang="en-US" smtClean="0"/>
            </a:br>
            <a:r>
              <a:rPr lang="en-US" smtClean="0"/>
              <a:t>haploid and </a:t>
            </a:r>
            <a:br>
              <a:rPr lang="en-US" smtClean="0"/>
            </a:br>
            <a:r>
              <a:rPr lang="en-US" smtClean="0"/>
              <a:t>diploid stages</a:t>
            </a:r>
          </a:p>
          <a:p>
            <a:pPr lvl="2" eaLnBrk="1" hangingPunct="1"/>
            <a:endParaRPr lang="en-US" smtClean="0"/>
          </a:p>
          <a:p>
            <a:pPr lvl="2" eaLnBrk="1" hangingPunct="1"/>
            <a:r>
              <a:rPr lang="en-US" smtClean="0">
                <a:hlinkClick r:id="rId2"/>
              </a:rPr>
              <a:t>Web activity</a:t>
            </a:r>
            <a:endParaRPr lang="en-US" smtClean="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154488" y="1346200"/>
            <a:ext cx="4568825" cy="5041900"/>
            <a:chOff x="2617" y="848"/>
            <a:chExt cx="2878" cy="3176"/>
          </a:xfrm>
        </p:grpSpPr>
        <p:pic>
          <p:nvPicPr>
            <p:cNvPr id="56325" name="Picture 6" descr="08_13HumanLifeCycle_U.jpg   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17" y="848"/>
              <a:ext cx="2878" cy="3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326" name="Rectangle 7"/>
            <p:cNvSpPr>
              <a:spLocks noChangeArrowheads="1"/>
            </p:cNvSpPr>
            <p:nvPr/>
          </p:nvSpPr>
          <p:spPr bwMode="auto">
            <a:xfrm>
              <a:off x="3817" y="3496"/>
              <a:ext cx="663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Mitosis and </a:t>
              </a:r>
              <a:br>
                <a:rPr lang="en-US" sz="1200" b="0"/>
              </a:br>
              <a:r>
                <a:rPr lang="en-US" sz="1200" b="0"/>
                <a:t>development</a:t>
              </a:r>
            </a:p>
          </p:txBody>
        </p:sp>
        <p:sp>
          <p:nvSpPr>
            <p:cNvPr id="56327" name="Rectangle 8"/>
            <p:cNvSpPr>
              <a:spLocks noChangeArrowheads="1"/>
            </p:cNvSpPr>
            <p:nvPr/>
          </p:nvSpPr>
          <p:spPr bwMode="auto">
            <a:xfrm>
              <a:off x="3577" y="2619"/>
              <a:ext cx="673" cy="40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Multicellular</a:t>
              </a:r>
              <a:br>
                <a:rPr lang="en-US" sz="1200" b="0"/>
              </a:br>
              <a:r>
                <a:rPr lang="en-US" sz="1200" b="0"/>
                <a:t>diploid adults</a:t>
              </a:r>
              <a:br>
                <a:rPr lang="en-US" sz="1200" b="0"/>
              </a:br>
              <a:r>
                <a:rPr lang="en-US" sz="1200" b="0"/>
                <a:t>(2</a:t>
              </a:r>
              <a:r>
                <a:rPr lang="en-US" sz="1200" b="0" i="1"/>
                <a:t>n</a:t>
              </a:r>
              <a:r>
                <a:rPr lang="en-US" sz="1200" b="0"/>
                <a:t> = 46)</a:t>
              </a:r>
            </a:p>
          </p:txBody>
        </p:sp>
        <p:sp>
          <p:nvSpPr>
            <p:cNvPr id="56328" name="Rectangle 9"/>
            <p:cNvSpPr>
              <a:spLocks noChangeArrowheads="1"/>
            </p:cNvSpPr>
            <p:nvPr/>
          </p:nvSpPr>
          <p:spPr bwMode="auto">
            <a:xfrm>
              <a:off x="4296" y="2334"/>
              <a:ext cx="502" cy="40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Diploid</a:t>
              </a:r>
              <a:br>
                <a:rPr lang="en-US" sz="1200" b="0"/>
              </a:br>
              <a:r>
                <a:rPr lang="en-US" sz="1200" b="0"/>
                <a:t>zygote</a:t>
              </a:r>
              <a:br>
                <a:rPr lang="en-US" sz="1200" b="0"/>
              </a:br>
              <a:r>
                <a:rPr lang="en-US" sz="1200" b="0"/>
                <a:t>(2</a:t>
              </a:r>
              <a:r>
                <a:rPr lang="en-US" sz="1200" b="0" i="1"/>
                <a:t>n</a:t>
              </a:r>
              <a:r>
                <a:rPr lang="en-US" sz="1200" b="0"/>
                <a:t> = 46)</a:t>
              </a:r>
            </a:p>
          </p:txBody>
        </p:sp>
        <p:sp>
          <p:nvSpPr>
            <p:cNvPr id="56329" name="Rectangle 10"/>
            <p:cNvSpPr>
              <a:spLocks noChangeArrowheads="1"/>
            </p:cNvSpPr>
            <p:nvPr/>
          </p:nvSpPr>
          <p:spPr bwMode="auto">
            <a:xfrm>
              <a:off x="4876" y="2570"/>
              <a:ext cx="222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2</a:t>
              </a:r>
              <a:r>
                <a:rPr lang="en-US" sz="1200" b="0" i="1"/>
                <a:t>n</a:t>
              </a:r>
              <a:endParaRPr lang="en-US" sz="1200" b="0"/>
            </a:p>
          </p:txBody>
        </p:sp>
        <p:sp>
          <p:nvSpPr>
            <p:cNvPr id="56330" name="Rectangle 11"/>
            <p:cNvSpPr>
              <a:spLocks noChangeArrowheads="1"/>
            </p:cNvSpPr>
            <p:nvPr/>
          </p:nvSpPr>
          <p:spPr bwMode="auto">
            <a:xfrm>
              <a:off x="2859" y="1915"/>
              <a:ext cx="468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/>
                <a:t>Meiosis</a:t>
              </a:r>
            </a:p>
          </p:txBody>
        </p:sp>
        <p:sp>
          <p:nvSpPr>
            <p:cNvPr id="56331" name="Rectangle 12"/>
            <p:cNvSpPr>
              <a:spLocks noChangeArrowheads="1"/>
            </p:cNvSpPr>
            <p:nvPr/>
          </p:nvSpPr>
          <p:spPr bwMode="auto">
            <a:xfrm>
              <a:off x="4593" y="1922"/>
              <a:ext cx="656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/>
                <a:t>Fertilization</a:t>
              </a:r>
            </a:p>
          </p:txBody>
        </p:sp>
        <p:sp>
          <p:nvSpPr>
            <p:cNvPr id="56332" name="Rectangle 13"/>
            <p:cNvSpPr>
              <a:spLocks noChangeArrowheads="1"/>
            </p:cNvSpPr>
            <p:nvPr/>
          </p:nvSpPr>
          <p:spPr bwMode="auto">
            <a:xfrm>
              <a:off x="4237" y="1431"/>
              <a:ext cx="456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Egg cell</a:t>
              </a:r>
            </a:p>
          </p:txBody>
        </p:sp>
        <p:sp>
          <p:nvSpPr>
            <p:cNvPr id="56333" name="Rectangle 14"/>
            <p:cNvSpPr>
              <a:spLocks noChangeArrowheads="1"/>
            </p:cNvSpPr>
            <p:nvPr/>
          </p:nvSpPr>
          <p:spPr bwMode="auto">
            <a:xfrm>
              <a:off x="3940" y="1787"/>
              <a:ext cx="568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Sperm cell</a:t>
              </a:r>
            </a:p>
          </p:txBody>
        </p:sp>
        <p:sp>
          <p:nvSpPr>
            <p:cNvPr id="56334" name="Rectangle 15"/>
            <p:cNvSpPr>
              <a:spLocks noChangeArrowheads="1"/>
            </p:cNvSpPr>
            <p:nvPr/>
          </p:nvSpPr>
          <p:spPr bwMode="auto">
            <a:xfrm>
              <a:off x="3993" y="1296"/>
              <a:ext cx="169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 i="1"/>
                <a:t>n</a:t>
              </a:r>
              <a:endParaRPr lang="en-US" sz="1200" b="0"/>
            </a:p>
          </p:txBody>
        </p:sp>
        <p:sp>
          <p:nvSpPr>
            <p:cNvPr id="56335" name="Rectangle 16"/>
            <p:cNvSpPr>
              <a:spLocks noChangeArrowheads="1"/>
            </p:cNvSpPr>
            <p:nvPr/>
          </p:nvSpPr>
          <p:spPr bwMode="auto">
            <a:xfrm>
              <a:off x="3618" y="996"/>
              <a:ext cx="1193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/>
                <a:t>Haploid gametes (</a:t>
              </a:r>
              <a:r>
                <a:rPr lang="en-US" sz="1200" b="0" i="1"/>
                <a:t>n = </a:t>
              </a:r>
              <a:r>
                <a:rPr lang="en-US" sz="1200" b="0"/>
                <a:t>23)</a:t>
              </a:r>
            </a:p>
          </p:txBody>
        </p:sp>
        <p:sp>
          <p:nvSpPr>
            <p:cNvPr id="56336" name="Rectangle 17"/>
            <p:cNvSpPr>
              <a:spLocks noChangeArrowheads="1"/>
            </p:cNvSpPr>
            <p:nvPr/>
          </p:nvSpPr>
          <p:spPr bwMode="auto">
            <a:xfrm>
              <a:off x="4238" y="1595"/>
              <a:ext cx="169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200" b="0" i="1"/>
                <a:t>n</a:t>
              </a:r>
              <a:endParaRPr lang="en-US" sz="1200" b="0"/>
            </a:p>
          </p:txBody>
        </p:sp>
      </p:grpSp>
      <p:sp>
        <p:nvSpPr>
          <p:cNvPr id="56324" name="Text Box 18"/>
          <p:cNvSpPr txBox="1">
            <a:spLocks noChangeArrowheads="1"/>
          </p:cNvSpPr>
          <p:nvPr/>
        </p:nvSpPr>
        <p:spPr bwMode="auto">
          <a:xfrm>
            <a:off x="288925" y="6218238"/>
            <a:ext cx="989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Figure 8.13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7334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Quiz 8.11 – 8.13</a:t>
            </a:r>
            <a:endParaRPr lang="en-US" dirty="0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7239000" cy="5249863"/>
          </a:xfrm>
        </p:spPr>
        <p:txBody>
          <a:bodyPr/>
          <a:lstStyle/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Name 2 functions of mitosis(why do cells divide?).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Two chromosomes composing a pair are called?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What is a somatic Cell?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What is  a gamete?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What are you thankful 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en-US" smtClean="0"/>
              <a:t>	for this Thanksgiving?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889500" y="2692400"/>
            <a:ext cx="2870200" cy="1511300"/>
            <a:chOff x="1840" y="1452"/>
            <a:chExt cx="3438" cy="2677"/>
          </a:xfrm>
        </p:grpSpPr>
        <p:pic>
          <p:nvPicPr>
            <p:cNvPr id="57350" name="Picture 5" descr="08_12HomologousPair_U.jpg                                      0050B34F203                            BE6099D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2" y="1855"/>
              <a:ext cx="2568" cy="2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351" name="AutoShape 6"/>
            <p:cNvSpPr>
              <a:spLocks/>
            </p:cNvSpPr>
            <p:nvPr/>
          </p:nvSpPr>
          <p:spPr bwMode="auto">
            <a:xfrm rot="-5400000">
              <a:off x="2358" y="1508"/>
              <a:ext cx="139" cy="726"/>
            </a:xfrm>
            <a:prstGeom prst="rightBrace">
              <a:avLst>
                <a:gd name="adj1" fmla="val 43525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57352" name="AutoShape 7"/>
            <p:cNvSpPr>
              <a:spLocks/>
            </p:cNvSpPr>
            <p:nvPr/>
          </p:nvSpPr>
          <p:spPr bwMode="auto">
            <a:xfrm rot="-5400000">
              <a:off x="3992" y="1514"/>
              <a:ext cx="140" cy="725"/>
            </a:xfrm>
            <a:prstGeom prst="rightBrace">
              <a:avLst>
                <a:gd name="adj1" fmla="val 43155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eaLnBrk="0" hangingPunct="0"/>
              <a:endParaRPr lang="en-US"/>
            </a:p>
          </p:txBody>
        </p:sp>
        <p:sp>
          <p:nvSpPr>
            <p:cNvPr id="57353" name="Line 8"/>
            <p:cNvSpPr>
              <a:spLocks noChangeShapeType="1"/>
            </p:cNvSpPr>
            <p:nvPr/>
          </p:nvSpPr>
          <p:spPr bwMode="auto">
            <a:xfrm flipV="1">
              <a:off x="2433" y="1646"/>
              <a:ext cx="762" cy="16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54" name="Line 9"/>
            <p:cNvSpPr>
              <a:spLocks noChangeShapeType="1"/>
            </p:cNvSpPr>
            <p:nvPr/>
          </p:nvSpPr>
          <p:spPr bwMode="auto">
            <a:xfrm>
              <a:off x="3179" y="1651"/>
              <a:ext cx="878" cy="1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55" name="Rectangle 10"/>
            <p:cNvSpPr>
              <a:spLocks noChangeArrowheads="1"/>
            </p:cNvSpPr>
            <p:nvPr/>
          </p:nvSpPr>
          <p:spPr bwMode="auto">
            <a:xfrm>
              <a:off x="2713" y="1452"/>
              <a:ext cx="948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0"/>
                <a:t>Chromosomes</a:t>
              </a:r>
            </a:p>
          </p:txBody>
        </p:sp>
        <p:sp>
          <p:nvSpPr>
            <p:cNvPr id="57356" name="Line 11"/>
            <p:cNvSpPr>
              <a:spLocks noChangeShapeType="1"/>
            </p:cNvSpPr>
            <p:nvPr/>
          </p:nvSpPr>
          <p:spPr bwMode="auto">
            <a:xfrm>
              <a:off x="4103" y="2647"/>
              <a:ext cx="4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57" name="Rectangle 12"/>
            <p:cNvSpPr>
              <a:spLocks noChangeArrowheads="1"/>
            </p:cNvSpPr>
            <p:nvPr/>
          </p:nvSpPr>
          <p:spPr bwMode="auto">
            <a:xfrm>
              <a:off x="4486" y="2538"/>
              <a:ext cx="792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0"/>
                <a:t>Centromere</a:t>
              </a:r>
            </a:p>
          </p:txBody>
        </p:sp>
        <p:sp>
          <p:nvSpPr>
            <p:cNvPr id="57358" name="Line 13"/>
            <p:cNvSpPr>
              <a:spLocks noChangeShapeType="1"/>
            </p:cNvSpPr>
            <p:nvPr/>
          </p:nvSpPr>
          <p:spPr bwMode="auto">
            <a:xfrm>
              <a:off x="2222" y="3802"/>
              <a:ext cx="177" cy="15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59" name="Line 14"/>
            <p:cNvSpPr>
              <a:spLocks noChangeShapeType="1"/>
            </p:cNvSpPr>
            <p:nvPr/>
          </p:nvSpPr>
          <p:spPr bwMode="auto">
            <a:xfrm flipH="1">
              <a:off x="2394" y="3806"/>
              <a:ext cx="236" cy="1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0" name="Rectangle 15"/>
            <p:cNvSpPr>
              <a:spLocks noChangeArrowheads="1"/>
            </p:cNvSpPr>
            <p:nvPr/>
          </p:nvSpPr>
          <p:spPr bwMode="auto">
            <a:xfrm>
              <a:off x="1840" y="3917"/>
              <a:ext cx="1105" cy="2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0"/>
                <a:t>Sister chromatids</a:t>
              </a:r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>
            <a:off x="2527300" y="2717800"/>
            <a:ext cx="2324100" cy="292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785100" cy="4344988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dirty="0" smtClean="0"/>
              <a:t>8.14 Meiosis reduces the chromosome number from diploid to haploid</a:t>
            </a:r>
          </a:p>
          <a:p>
            <a:pPr marL="455613" lvl="1" eaLnBrk="1" hangingPunct="1">
              <a:defRPr/>
            </a:pPr>
            <a:r>
              <a:rPr lang="en-US" dirty="0" smtClean="0"/>
              <a:t>Meiosis, like mitosis</a:t>
            </a:r>
          </a:p>
          <a:p>
            <a:pPr marL="909638" lvl="2" eaLnBrk="1" hangingPunct="1">
              <a:defRPr/>
            </a:pPr>
            <a:r>
              <a:rPr lang="en-US" dirty="0" smtClean="0"/>
              <a:t>Is preceded by chromosome duplication</a:t>
            </a:r>
          </a:p>
          <a:p>
            <a:pPr marL="455613" lvl="1" eaLnBrk="1" hangingPunct="1">
              <a:defRPr/>
            </a:pPr>
            <a:r>
              <a:rPr lang="en-US" dirty="0" smtClean="0"/>
              <a:t>But in meiosis</a:t>
            </a:r>
          </a:p>
          <a:p>
            <a:pPr marL="693738" lvl="2" eaLnBrk="1" hangingPunct="1">
              <a:defRPr/>
            </a:pPr>
            <a:r>
              <a:rPr lang="en-US" dirty="0" smtClean="0"/>
              <a:t>The cell divides twice to form four daughter cells</a:t>
            </a:r>
          </a:p>
          <a:p>
            <a:pPr marL="693738" lvl="2" eaLnBrk="1" hangingPunct="1">
              <a:defRPr/>
            </a:pPr>
            <a:r>
              <a:rPr lang="en-US" dirty="0" smtClean="0"/>
              <a:t>Produces haploid gametes in diploid organism.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899400" cy="5410200"/>
          </a:xfrm>
        </p:spPr>
        <p:txBody>
          <a:bodyPr/>
          <a:lstStyle/>
          <a:p>
            <a:pPr lvl="1" eaLnBrk="1" hangingPunct="1"/>
            <a:r>
              <a:rPr lang="en-US" smtClean="0"/>
              <a:t>The first division, meiosis I</a:t>
            </a:r>
          </a:p>
          <a:p>
            <a:pPr lvl="2" eaLnBrk="1" hangingPunct="1"/>
            <a:r>
              <a:rPr lang="en-US" smtClean="0"/>
              <a:t>Starts with</a:t>
            </a:r>
            <a:r>
              <a:rPr lang="en-US" u="sng" smtClean="0">
                <a:solidFill>
                  <a:srgbClr val="FF0000"/>
                </a:solidFill>
              </a:rPr>
              <a:t> </a:t>
            </a:r>
            <a:r>
              <a:rPr lang="en-US" i="1" smtClean="0">
                <a:solidFill>
                  <a:srgbClr val="FF0000"/>
                </a:solidFill>
              </a:rPr>
              <a:t>synapsis</a:t>
            </a:r>
            <a:r>
              <a:rPr lang="en-US" smtClean="0"/>
              <a:t>, the pairing of homologous chromosomes.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				</a:t>
            </a:r>
            <a:r>
              <a:rPr lang="en-US" sz="4000" smtClean="0"/>
              <a:t>XX     XX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			           Tetrad	    Tetrad</a:t>
            </a:r>
          </a:p>
          <a:p>
            <a:pPr lvl="1" eaLnBrk="1" hangingPunct="1"/>
            <a:r>
              <a:rPr lang="en-US" smtClean="0"/>
              <a:t>In crossing over</a:t>
            </a:r>
          </a:p>
          <a:p>
            <a:pPr lvl="2" eaLnBrk="1" hangingPunct="1"/>
            <a:r>
              <a:rPr lang="en-US" smtClean="0"/>
              <a:t>Homologous chromosomes exchange corresponding segments</a:t>
            </a:r>
          </a:p>
          <a:p>
            <a:pPr lvl="2" eaLnBrk="1" hangingPunct="1"/>
            <a:endParaRPr lang="en-US" smtClean="0"/>
          </a:p>
          <a:p>
            <a:pPr lvl="2" eaLnBrk="1" hangingPunct="1"/>
            <a:endParaRPr lang="en-US" smtClean="0"/>
          </a:p>
          <a:p>
            <a:pPr lvl="2"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3" name="Right Bracket 2"/>
          <p:cNvSpPr/>
          <p:nvPr/>
        </p:nvSpPr>
        <p:spPr>
          <a:xfrm rot="5400000">
            <a:off x="3294063" y="1841500"/>
            <a:ext cx="254000" cy="914400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ight Bracket 15"/>
          <p:cNvSpPr/>
          <p:nvPr/>
        </p:nvSpPr>
        <p:spPr>
          <a:xfrm rot="5400000">
            <a:off x="4589463" y="1828800"/>
            <a:ext cx="254000" cy="914400"/>
          </a:xfrm>
          <a:prstGeom prst="rightBracket">
            <a:avLst>
              <a:gd name="adj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7797800" cy="5372100"/>
          </a:xfrm>
        </p:spPr>
        <p:txBody>
          <a:bodyPr/>
          <a:lstStyle/>
          <a:p>
            <a:pPr lvl="1" eaLnBrk="1" hangingPunct="1"/>
            <a:r>
              <a:rPr lang="en-US" smtClean="0"/>
              <a:t>Meiosis I separates each homologous pair</a:t>
            </a:r>
          </a:p>
          <a:p>
            <a:pPr lvl="2" eaLnBrk="1" hangingPunct="1"/>
            <a:r>
              <a:rPr lang="en-US" smtClean="0"/>
              <a:t>And produce two daughter cells, each with one set of chromosomes</a:t>
            </a:r>
          </a:p>
          <a:p>
            <a:pPr lvl="2" eaLnBrk="1" hangingPunct="1">
              <a:buFont typeface="Wingdings" pitchFamily="2" charset="2"/>
              <a:buNone/>
            </a:pPr>
            <a:endParaRPr lang="en-US" smtClean="0"/>
          </a:p>
          <a:p>
            <a:pPr lvl="2" eaLnBrk="1" hangingPunct="1">
              <a:buFont typeface="Wingdings" pitchFamily="2" charset="2"/>
              <a:buNone/>
            </a:pPr>
            <a:endParaRPr lang="en-US" smtClean="0"/>
          </a:p>
          <a:p>
            <a:pPr lvl="1" eaLnBrk="1" hangingPunct="1"/>
            <a:r>
              <a:rPr lang="en-US" smtClean="0"/>
              <a:t>Meiosis II is essentially the same as mitosis</a:t>
            </a:r>
          </a:p>
          <a:p>
            <a:pPr lvl="2" eaLnBrk="1" hangingPunct="1"/>
            <a:r>
              <a:rPr lang="en-US" smtClean="0"/>
              <a:t>The sister chromatids of each chromosome separate</a:t>
            </a:r>
          </a:p>
          <a:p>
            <a:pPr lvl="2" eaLnBrk="1" hangingPunct="1"/>
            <a:r>
              <a:rPr lang="en-US" smtClean="0"/>
              <a:t>The result is a total of four haploid cells</a:t>
            </a:r>
          </a:p>
          <a:p>
            <a:pPr lvl="2" eaLnBrk="1" hangingPunct="1"/>
            <a:endParaRPr lang="en-US" smtClean="0"/>
          </a:p>
          <a:p>
            <a:pPr lvl="2" eaLnBrk="1" hangingPunct="1"/>
            <a:r>
              <a:rPr lang="en-US" smtClean="0">
                <a:hlinkClick r:id="rId2"/>
              </a:rPr>
              <a:t>Web activity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</TotalTime>
  <Words>1097</Words>
  <Application>Microsoft Office PowerPoint</Application>
  <PresentationFormat>On-screen Show (4:3)</PresentationFormat>
  <Paragraphs>362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Opulent</vt:lpstr>
      <vt:lpstr>Cell Reproduction Part II</vt:lpstr>
      <vt:lpstr>MEIOSIS AND CROSSING OVER</vt:lpstr>
      <vt:lpstr>Slide 3</vt:lpstr>
      <vt:lpstr>Slide 4</vt:lpstr>
      <vt:lpstr>Slide 5</vt:lpstr>
      <vt:lpstr>Quiz 8.11 – 8.13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CONNECTION</vt:lpstr>
      <vt:lpstr>Slide 22</vt:lpstr>
      <vt:lpstr>CONNECTION</vt:lpstr>
      <vt:lpstr>Slide 24</vt:lpstr>
      <vt:lpstr>Slide 25</vt:lpstr>
      <vt:lpstr>ALTERATIONS OF CHROMOSOME NUMBER AND STRUCTURE</vt:lpstr>
      <vt:lpstr>Slide 27</vt:lpstr>
      <vt:lpstr>CONNECTION</vt:lpstr>
      <vt:lpstr>Slide 29</vt:lpstr>
      <vt:lpstr>Slide 30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Reproduction Part II</dc:title>
  <dc:creator>Tracey Hayden</dc:creator>
  <cp:lastModifiedBy>Tracey Hayden</cp:lastModifiedBy>
  <cp:revision>1</cp:revision>
  <dcterms:created xsi:type="dcterms:W3CDTF">2009-11-25T11:27:36Z</dcterms:created>
  <dcterms:modified xsi:type="dcterms:W3CDTF">2009-11-25T11:33:16Z</dcterms:modified>
</cp:coreProperties>
</file>